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6"/>
  </p:notesMasterIdLst>
  <p:handoutMasterIdLst>
    <p:handoutMasterId r:id="rId7"/>
  </p:handoutMasterIdLst>
  <p:sldIdLst>
    <p:sldId id="31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38A867-3F18-40F6-B7E2-23C634F159A6}" v="1" dt="2020-07-27T15:50:52.1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 showGuides="1">
      <p:cViewPr varScale="1">
        <p:scale>
          <a:sx n="125" d="100"/>
          <a:sy n="125" d="100"/>
        </p:scale>
        <p:origin x="32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0FA612-59F0-4D14-BD08-5027B75D58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4EF0FF-7D9B-4944-AF89-2A6CF319F53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C1BB8-5C8D-4A6D-8400-01E4884C8C06}" type="datetimeFigureOut">
              <a:rPr lang="en-GB" smtClean="0"/>
              <a:t>07/08/2020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5985B6-FF54-4536-9C01-F854A29A119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4F622B-BA64-4F64-AC34-84EA876B88C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34F7F7-FDB7-4940-AFEF-0925505BF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292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81A8E-8B1C-4A1C-989C-3F56DD76C9E4}" type="datetimeFigureOut">
              <a:rPr lang="en-GB" smtClean="0"/>
              <a:t>07/08/2020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7D5D2-C187-4E9F-ADA4-5608F342CA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56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hyperlink" Target="http://www.traverse.co.uk/" TargetMode="External"/><Relationship Id="rId4" Type="http://schemas.openxmlformats.org/officeDocument/2006/relationships/hyperlink" Target="mailto:info@traverse.co.uk" TargetMode="External"/><Relationship Id="rId9" Type="http://schemas.openxmlformats.org/officeDocument/2006/relationships/hyperlink" Target="https://twitter.com/traversepeople" TargetMode="Externa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1.png"/><Relationship Id="rId7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emf"/><Relationship Id="rId5" Type="http://schemas.openxmlformats.org/officeDocument/2006/relationships/hyperlink" Target="http://www.traverse.co.uk/" TargetMode="External"/><Relationship Id="rId10" Type="http://schemas.openxmlformats.org/officeDocument/2006/relationships/hyperlink" Target="https://twitter.com/traversepeople" TargetMode="External"/><Relationship Id="rId4" Type="http://schemas.openxmlformats.org/officeDocument/2006/relationships/hyperlink" Target="mailto:info@traverse.co.uk" TargetMode="External"/><Relationship Id="rId9" Type="http://schemas.openxmlformats.org/officeDocument/2006/relationships/image" Target="../media/image14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E8593-A904-4517-A1AF-057E0DA59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4916365"/>
            <a:ext cx="7886700" cy="628617"/>
          </a:xfrm>
        </p:spPr>
        <p:txBody>
          <a:bodyPr anchor="b">
            <a:normAutofit/>
          </a:bodyPr>
          <a:lstStyle>
            <a:lvl1pPr>
              <a:defRPr lang="en-GB" sz="2000" b="1" i="1" kern="1200" dirty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C720D-F47B-4317-A7A0-942C1ACA8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5694218"/>
            <a:ext cx="4959494" cy="395432"/>
          </a:xfrm>
        </p:spPr>
        <p:txBody>
          <a:bodyPr>
            <a:normAutofit/>
          </a:bodyPr>
          <a:lstStyle>
            <a:lvl1pPr marL="0" indent="0">
              <a:buNone/>
              <a:defRPr lang="en-US" sz="1800" b="1" kern="1200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 descr="M_R Gradient area for widescreen powerpoint .jpg">
            <a:extLst>
              <a:ext uri="{FF2B5EF4-FFF2-40B4-BE49-F238E27FC236}">
                <a16:creationId xmlns:a16="http://schemas.microsoft.com/office/drawing/2014/main" id="{811A00A2-3A1E-4AF6-B0D5-2C83DE8540F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4640384"/>
          </a:xfrm>
          <a:prstGeom prst="rect">
            <a:avLst/>
          </a:prstGeom>
        </p:spPr>
      </p:pic>
      <p:pic>
        <p:nvPicPr>
          <p:cNvPr id="8" name="Picture 7" descr="Traverse White .eps">
            <a:extLst>
              <a:ext uri="{FF2B5EF4-FFF2-40B4-BE49-F238E27FC236}">
                <a16:creationId xmlns:a16="http://schemas.microsoft.com/office/drawing/2014/main" id="{78D9B8D9-D45E-4E7D-AA20-27D34713FA0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0069" y="1924576"/>
            <a:ext cx="1853931" cy="1275824"/>
          </a:xfrm>
          <a:prstGeom prst="rect">
            <a:avLst/>
          </a:prstGeom>
        </p:spPr>
      </p:pic>
      <p:sp>
        <p:nvSpPr>
          <p:cNvPr id="9" name="object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E1A03F-BCF7-4426-AF7C-C2CD7185B208}"/>
              </a:ext>
            </a:extLst>
          </p:cNvPr>
          <p:cNvSpPr/>
          <p:nvPr userDrawn="1"/>
        </p:nvSpPr>
        <p:spPr>
          <a:xfrm>
            <a:off x="8510588" y="6422440"/>
            <a:ext cx="163499" cy="1947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441C700-70FA-4A87-A4D3-97EA887C680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483350" y="5694218"/>
            <a:ext cx="2027238" cy="395287"/>
          </a:xfrm>
        </p:spPr>
        <p:txBody>
          <a:bodyPr>
            <a:noAutofit/>
          </a:bodyPr>
          <a:lstStyle>
            <a:lvl1pPr marL="0" indent="0">
              <a:buNone/>
              <a:defRPr lang="en-US" sz="1300" b="1" kern="1200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1pPr>
            <a:lvl2pPr>
              <a:defRPr lang="en-US" sz="1300" b="1" kern="1200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2pPr>
            <a:lvl3pPr>
              <a:defRPr lang="en-US" sz="1300" b="1" kern="1200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3pPr>
            <a:lvl4pPr>
              <a:defRPr lang="en-US" sz="1300" b="1" kern="1200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4pPr>
            <a:lvl5pPr>
              <a:defRPr lang="en-GB" sz="1300" b="1" kern="1200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0804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341AB9AE-7CA6-4349-AB5B-F332588B09DF}"/>
              </a:ext>
            </a:extLst>
          </p:cNvPr>
          <p:cNvSpPr/>
          <p:nvPr userDrawn="1"/>
        </p:nvSpPr>
        <p:spPr>
          <a:xfrm>
            <a:off x="8565968" y="6224679"/>
            <a:ext cx="198469" cy="231827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1" b="15991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Picture 20" descr="Powerpoint skinny bottom area.jpg">
            <a:extLst>
              <a:ext uri="{FF2B5EF4-FFF2-40B4-BE49-F238E27FC236}">
                <a16:creationId xmlns:a16="http://schemas.microsoft.com/office/drawing/2014/main" id="{B3225174-E163-4DC5-A5D1-BE8F7341413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77114"/>
            <a:ext cx="9144000" cy="298592"/>
          </a:xfrm>
          <a:prstGeom prst="rect">
            <a:avLst/>
          </a:prstGeom>
        </p:spPr>
      </p:pic>
      <p:sp>
        <p:nvSpPr>
          <p:cNvPr id="22" name="object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B25A338-1943-4972-B0D3-8CE244ECFB19}"/>
              </a:ext>
            </a:extLst>
          </p:cNvPr>
          <p:cNvSpPr/>
          <p:nvPr userDrawn="1"/>
        </p:nvSpPr>
        <p:spPr>
          <a:xfrm>
            <a:off x="8764437" y="6254073"/>
            <a:ext cx="149219" cy="175158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251F06-87FB-4E07-A455-6E30CE94A6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E3204-DB0E-4682-A133-B8DF24F8787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2BC948D2-2753-4E40-8ECF-4D563798DEEB}"/>
              </a:ext>
            </a:extLst>
          </p:cNvPr>
          <p:cNvSpPr/>
          <p:nvPr userDrawn="1"/>
        </p:nvSpPr>
        <p:spPr>
          <a:xfrm>
            <a:off x="8246814" y="362621"/>
            <a:ext cx="687124" cy="336194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51B0A1AB-0273-482C-AE03-7DFD745601A3}"/>
              </a:ext>
            </a:extLst>
          </p:cNvPr>
          <p:cNvSpPr txBox="1">
            <a:spLocks/>
          </p:cNvSpPr>
          <p:nvPr userDrawn="1"/>
        </p:nvSpPr>
        <p:spPr>
          <a:xfrm>
            <a:off x="181841" y="64565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AE3204-DB0E-4682-A133-B8DF24F8787B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78EC3CDF-B12D-43AB-91B9-02713DAAC9E1}"/>
              </a:ext>
            </a:extLst>
          </p:cNvPr>
          <p:cNvSpPr/>
          <p:nvPr userDrawn="1"/>
        </p:nvSpPr>
        <p:spPr>
          <a:xfrm>
            <a:off x="362847" y="679604"/>
            <a:ext cx="7727252" cy="12487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1" name="Chart Placeholder 10">
            <a:extLst>
              <a:ext uri="{FF2B5EF4-FFF2-40B4-BE49-F238E27FC236}">
                <a16:creationId xmlns:a16="http://schemas.microsoft.com/office/drawing/2014/main" id="{FCA10B42-8D27-4A53-9AE1-D45041006836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227388" y="1814513"/>
            <a:ext cx="3048000" cy="2784475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12" name="Text Placeholder 13">
            <a:extLst>
              <a:ext uri="{FF2B5EF4-FFF2-40B4-BE49-F238E27FC236}">
                <a16:creationId xmlns:a16="http://schemas.microsoft.com/office/drawing/2014/main" id="{E666B77B-7E36-4E90-AD4B-788ACAEACCC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719888" y="3713163"/>
            <a:ext cx="1870075" cy="1204912"/>
          </a:xfrm>
        </p:spPr>
        <p:txBody>
          <a:bodyPr>
            <a:normAutofit/>
          </a:bodyPr>
          <a:lstStyle>
            <a:lvl1pPr marL="0" indent="0">
              <a:buNone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3">
            <a:extLst>
              <a:ext uri="{FF2B5EF4-FFF2-40B4-BE49-F238E27FC236}">
                <a16:creationId xmlns:a16="http://schemas.microsoft.com/office/drawing/2014/main" id="{1739BFBD-EA01-4DA3-870C-C2F75895BBC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13051" y="3591496"/>
            <a:ext cx="1870075" cy="1204912"/>
          </a:xfrm>
        </p:spPr>
        <p:txBody>
          <a:bodyPr>
            <a:normAutofit/>
          </a:bodyPr>
          <a:lstStyle>
            <a:lvl1pPr marL="0" indent="0">
              <a:buNone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DAF26E95-7E8D-40B4-B8E3-F9410400488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0363" y="1268413"/>
            <a:ext cx="2867025" cy="990600"/>
          </a:xfrm>
        </p:spPr>
        <p:txBody>
          <a:bodyPr>
            <a:normAutofit/>
          </a:bodyPr>
          <a:lstStyle>
            <a:lvl1pPr marL="0" indent="0">
              <a:buNone/>
              <a:defRPr lang="en-US" sz="1600" b="1" i="1" kern="1200" spc="5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object 9">
            <a:extLst>
              <a:ext uri="{FF2B5EF4-FFF2-40B4-BE49-F238E27FC236}">
                <a16:creationId xmlns:a16="http://schemas.microsoft.com/office/drawing/2014/main" id="{54A19702-F047-4D9F-91D8-91671799E8F4}"/>
              </a:ext>
            </a:extLst>
          </p:cNvPr>
          <p:cNvSpPr/>
          <p:nvPr userDrawn="1"/>
        </p:nvSpPr>
        <p:spPr>
          <a:xfrm>
            <a:off x="519163" y="2889097"/>
            <a:ext cx="312788" cy="1664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Title Placeholder 1">
            <a:extLst>
              <a:ext uri="{FF2B5EF4-FFF2-40B4-BE49-F238E27FC236}">
                <a16:creationId xmlns:a16="http://schemas.microsoft.com/office/drawing/2014/main" id="{AAA39145-620E-4B2A-B350-738FCDC2A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309" y="346210"/>
            <a:ext cx="7886700" cy="373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GB" sz="120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4170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 w/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341AB9AE-7CA6-4349-AB5B-F332588B09DF}"/>
              </a:ext>
            </a:extLst>
          </p:cNvPr>
          <p:cNvSpPr/>
          <p:nvPr userDrawn="1"/>
        </p:nvSpPr>
        <p:spPr>
          <a:xfrm>
            <a:off x="8565968" y="6224679"/>
            <a:ext cx="198469" cy="231827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1" b="15991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Picture 20" descr="Powerpoint skinny bottom area.jpg">
            <a:extLst>
              <a:ext uri="{FF2B5EF4-FFF2-40B4-BE49-F238E27FC236}">
                <a16:creationId xmlns:a16="http://schemas.microsoft.com/office/drawing/2014/main" id="{B3225174-E163-4DC5-A5D1-BE8F7341413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77114"/>
            <a:ext cx="9144000" cy="298592"/>
          </a:xfrm>
          <a:prstGeom prst="rect">
            <a:avLst/>
          </a:prstGeom>
        </p:spPr>
      </p:pic>
      <p:sp>
        <p:nvSpPr>
          <p:cNvPr id="22" name="object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B25A338-1943-4972-B0D3-8CE244ECFB19}"/>
              </a:ext>
            </a:extLst>
          </p:cNvPr>
          <p:cNvSpPr/>
          <p:nvPr userDrawn="1"/>
        </p:nvSpPr>
        <p:spPr>
          <a:xfrm>
            <a:off x="8764437" y="6254073"/>
            <a:ext cx="149219" cy="175158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251F06-87FB-4E07-A455-6E30CE94A6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E3204-DB0E-4682-A133-B8DF24F8787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2BC948D2-2753-4E40-8ECF-4D563798DEEB}"/>
              </a:ext>
            </a:extLst>
          </p:cNvPr>
          <p:cNvSpPr/>
          <p:nvPr userDrawn="1"/>
        </p:nvSpPr>
        <p:spPr>
          <a:xfrm>
            <a:off x="8246814" y="362621"/>
            <a:ext cx="687124" cy="336194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51B0A1AB-0273-482C-AE03-7DFD745601A3}"/>
              </a:ext>
            </a:extLst>
          </p:cNvPr>
          <p:cNvSpPr txBox="1">
            <a:spLocks/>
          </p:cNvSpPr>
          <p:nvPr userDrawn="1"/>
        </p:nvSpPr>
        <p:spPr>
          <a:xfrm>
            <a:off x="181841" y="64565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AE3204-DB0E-4682-A133-B8DF24F8787B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Chart Placeholder 10">
            <a:extLst>
              <a:ext uri="{FF2B5EF4-FFF2-40B4-BE49-F238E27FC236}">
                <a16:creationId xmlns:a16="http://schemas.microsoft.com/office/drawing/2014/main" id="{FCA10B42-8D27-4A53-9AE1-D45041006836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227388" y="1814513"/>
            <a:ext cx="3048000" cy="2784475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12" name="Text Placeholder 13">
            <a:extLst>
              <a:ext uri="{FF2B5EF4-FFF2-40B4-BE49-F238E27FC236}">
                <a16:creationId xmlns:a16="http://schemas.microsoft.com/office/drawing/2014/main" id="{E666B77B-7E36-4E90-AD4B-788ACAEACCC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719888" y="3713163"/>
            <a:ext cx="1870075" cy="1204912"/>
          </a:xfrm>
        </p:spPr>
        <p:txBody>
          <a:bodyPr>
            <a:normAutofit/>
          </a:bodyPr>
          <a:lstStyle>
            <a:lvl1pPr marL="0" indent="0">
              <a:buNone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3">
            <a:extLst>
              <a:ext uri="{FF2B5EF4-FFF2-40B4-BE49-F238E27FC236}">
                <a16:creationId xmlns:a16="http://schemas.microsoft.com/office/drawing/2014/main" id="{1739BFBD-EA01-4DA3-870C-C2F75895BBC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13051" y="3591496"/>
            <a:ext cx="1870075" cy="1204912"/>
          </a:xfrm>
        </p:spPr>
        <p:txBody>
          <a:bodyPr>
            <a:normAutofit/>
          </a:bodyPr>
          <a:lstStyle>
            <a:lvl1pPr marL="0" indent="0">
              <a:buNone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DAF26E95-7E8D-40B4-B8E3-F9410400488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0363" y="1268413"/>
            <a:ext cx="2867025" cy="990600"/>
          </a:xfrm>
        </p:spPr>
        <p:txBody>
          <a:bodyPr>
            <a:normAutofit/>
          </a:bodyPr>
          <a:lstStyle>
            <a:lvl1pPr marL="0" indent="0">
              <a:buNone/>
              <a:defRPr lang="en-US" sz="1600" b="1" i="1" kern="1200" spc="5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object 9">
            <a:extLst>
              <a:ext uri="{FF2B5EF4-FFF2-40B4-BE49-F238E27FC236}">
                <a16:creationId xmlns:a16="http://schemas.microsoft.com/office/drawing/2014/main" id="{54A19702-F047-4D9F-91D8-91671799E8F4}"/>
              </a:ext>
            </a:extLst>
          </p:cNvPr>
          <p:cNvSpPr/>
          <p:nvPr userDrawn="1"/>
        </p:nvSpPr>
        <p:spPr>
          <a:xfrm>
            <a:off x="519163" y="2889097"/>
            <a:ext cx="312788" cy="1664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D98CF556-47B7-4400-8FC4-F4ABDD57EADC}"/>
              </a:ext>
            </a:extLst>
          </p:cNvPr>
          <p:cNvSpPr/>
          <p:nvPr userDrawn="1"/>
        </p:nvSpPr>
        <p:spPr>
          <a:xfrm>
            <a:off x="362847" y="719716"/>
            <a:ext cx="7727252" cy="12487"/>
          </a:xfrm>
          <a:prstGeom prst="rect">
            <a:avLst/>
          </a:prstGeom>
          <a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7BD8EE45-E664-4B20-9D1D-9F9B37557DF9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98555868"/>
              </p:ext>
            </p:extLst>
          </p:nvPr>
        </p:nvGraphicFramePr>
        <p:xfrm>
          <a:off x="362847" y="357833"/>
          <a:ext cx="7727250" cy="37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450">
                  <a:extLst>
                    <a:ext uri="{9D8B030D-6E8A-4147-A177-3AD203B41FA5}">
                      <a16:colId xmlns:a16="http://schemas.microsoft.com/office/drawing/2014/main" val="1163357633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2141691055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3301619047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2673784312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63865367"/>
                    </a:ext>
                  </a:extLst>
                </a:gridCol>
              </a:tblGrid>
              <a:tr h="374370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Management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5737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0509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_R Gradient area for widescreen powerpoint .jpg">
            <a:extLst>
              <a:ext uri="{FF2B5EF4-FFF2-40B4-BE49-F238E27FC236}">
                <a16:creationId xmlns:a16="http://schemas.microsoft.com/office/drawing/2014/main" id="{881D09E6-16C2-46E5-8F0E-3002858502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4640384"/>
          </a:xfrm>
          <a:prstGeom prst="rect">
            <a:avLst/>
          </a:prstGeom>
        </p:spPr>
      </p:pic>
      <p:sp>
        <p:nvSpPr>
          <p:cNvPr id="5" name="object 4">
            <a:extLst>
              <a:ext uri="{FF2B5EF4-FFF2-40B4-BE49-F238E27FC236}">
                <a16:creationId xmlns:a16="http://schemas.microsoft.com/office/drawing/2014/main" id="{8873984D-C9F6-4514-9DC3-C93FAF969E83}"/>
              </a:ext>
            </a:extLst>
          </p:cNvPr>
          <p:cNvSpPr txBox="1"/>
          <p:nvPr userDrawn="1"/>
        </p:nvSpPr>
        <p:spPr>
          <a:xfrm>
            <a:off x="3452336" y="2590800"/>
            <a:ext cx="2239328" cy="5078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sz="3300" b="1" i="1" dirty="0">
                <a:solidFill>
                  <a:srgbClr val="FFFFFF"/>
                </a:solidFill>
                <a:latin typeface="Arial"/>
                <a:cs typeface="Arial"/>
              </a:rPr>
              <a:t>Thank</a:t>
            </a:r>
            <a:r>
              <a:rPr sz="3300" b="1" i="1" spc="-4" dirty="0">
                <a:solidFill>
                  <a:srgbClr val="FFFFFF"/>
                </a:solidFill>
                <a:latin typeface="Arial"/>
                <a:cs typeface="Arial"/>
              </a:rPr>
              <a:t> you.</a:t>
            </a:r>
            <a:endParaRPr sz="3300" dirty="0">
              <a:latin typeface="Arial"/>
              <a:cs typeface="Arial"/>
            </a:endParaRPr>
          </a:p>
        </p:txBody>
      </p:sp>
      <p:sp>
        <p:nvSpPr>
          <p:cNvPr id="6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B36623A-6982-42C6-8B51-50A70387D04A}"/>
              </a:ext>
            </a:extLst>
          </p:cNvPr>
          <p:cNvSpPr/>
          <p:nvPr userDrawn="1"/>
        </p:nvSpPr>
        <p:spPr>
          <a:xfrm>
            <a:off x="8448104" y="6286292"/>
            <a:ext cx="122624" cy="146066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7" name="object 23">
            <a:extLst>
              <a:ext uri="{FF2B5EF4-FFF2-40B4-BE49-F238E27FC236}">
                <a16:creationId xmlns:a16="http://schemas.microsoft.com/office/drawing/2014/main" id="{E0099A5A-DD36-45E5-B63C-D37E27C948DD}"/>
              </a:ext>
            </a:extLst>
          </p:cNvPr>
          <p:cNvSpPr txBox="1"/>
          <p:nvPr userDrawn="1"/>
        </p:nvSpPr>
        <p:spPr>
          <a:xfrm>
            <a:off x="4309254" y="5746818"/>
            <a:ext cx="1203008" cy="324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669"/>
            <a:r>
              <a:rPr sz="1013" spc="15" dirty="0">
                <a:solidFill>
                  <a:srgbClr val="515457"/>
                </a:solidFill>
                <a:latin typeface="Arial"/>
                <a:cs typeface="Arial"/>
              </a:rPr>
              <a:t>0207 239</a:t>
            </a:r>
            <a:r>
              <a:rPr sz="1013" spc="-86" dirty="0">
                <a:solidFill>
                  <a:srgbClr val="515457"/>
                </a:solidFill>
                <a:latin typeface="Arial"/>
                <a:cs typeface="Arial"/>
              </a:rPr>
              <a:t> 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</a:rPr>
              <a:t>7800</a:t>
            </a:r>
            <a:endParaRPr sz="1013" dirty="0">
              <a:latin typeface="Arial"/>
              <a:cs typeface="Arial"/>
            </a:endParaRPr>
          </a:p>
          <a:p>
            <a:pPr marL="9525">
              <a:spcBef>
                <a:spcPts val="143"/>
              </a:spcBef>
            </a:pPr>
            <a:r>
              <a:rPr sz="1013" spc="11" dirty="0">
                <a:solidFill>
                  <a:srgbClr val="515457"/>
                </a:solidFill>
                <a:latin typeface="Arial"/>
                <a:cs typeface="Arial"/>
                <a:hlinkClick r:id="rId4"/>
              </a:rPr>
              <a:t>info@traverse.co.uk</a:t>
            </a:r>
            <a:endParaRPr sz="1013" dirty="0">
              <a:latin typeface="Arial"/>
              <a:cs typeface="Arial"/>
            </a:endParaRPr>
          </a:p>
        </p:txBody>
      </p:sp>
      <p:sp>
        <p:nvSpPr>
          <p:cNvPr id="28" name="object 24">
            <a:extLst>
              <a:ext uri="{FF2B5EF4-FFF2-40B4-BE49-F238E27FC236}">
                <a16:creationId xmlns:a16="http://schemas.microsoft.com/office/drawing/2014/main" id="{E5F51E1D-5A5E-450D-802B-5C00F4F9F3A6}"/>
              </a:ext>
            </a:extLst>
          </p:cNvPr>
          <p:cNvSpPr txBox="1"/>
          <p:nvPr userDrawn="1"/>
        </p:nvSpPr>
        <p:spPr>
          <a:xfrm>
            <a:off x="5849832" y="5734937"/>
            <a:ext cx="1309211" cy="3366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marR="3810">
              <a:lnSpc>
                <a:spcPct val="107700"/>
              </a:lnSpc>
            </a:pPr>
            <a:r>
              <a:rPr sz="1013" spc="15" dirty="0">
                <a:solidFill>
                  <a:srgbClr val="515457"/>
                </a:solidFill>
                <a:latin typeface="Arial"/>
                <a:cs typeface="Arial"/>
              </a:rPr>
              <a:t>252b </a:t>
            </a:r>
            <a:r>
              <a:rPr sz="1013" spc="11" dirty="0">
                <a:solidFill>
                  <a:srgbClr val="515457"/>
                </a:solidFill>
                <a:latin typeface="Arial"/>
                <a:cs typeface="Arial"/>
              </a:rPr>
              <a:t>Gray's Inn 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</a:rPr>
              <a:t>Road  London</a:t>
            </a:r>
            <a:r>
              <a:rPr lang="en-GB" sz="1013" spc="15" dirty="0">
                <a:solidFill>
                  <a:srgbClr val="515457"/>
                </a:solidFill>
                <a:latin typeface="Arial"/>
                <a:cs typeface="Arial"/>
              </a:rPr>
              <a:t>,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</a:rPr>
              <a:t> </a:t>
            </a:r>
            <a:r>
              <a:rPr sz="1013" spc="23" dirty="0">
                <a:solidFill>
                  <a:srgbClr val="515457"/>
                </a:solidFill>
                <a:latin typeface="Arial"/>
                <a:cs typeface="Arial"/>
              </a:rPr>
              <a:t>WC1X</a:t>
            </a:r>
            <a:r>
              <a:rPr sz="1013" spc="-60" dirty="0">
                <a:solidFill>
                  <a:srgbClr val="515457"/>
                </a:solidFill>
                <a:latin typeface="Arial"/>
                <a:cs typeface="Arial"/>
              </a:rPr>
              <a:t> </a:t>
            </a:r>
            <a:r>
              <a:rPr sz="1013" spc="19" dirty="0">
                <a:solidFill>
                  <a:srgbClr val="515457"/>
                </a:solidFill>
                <a:latin typeface="Arial"/>
                <a:cs typeface="Arial"/>
              </a:rPr>
              <a:t>8XG</a:t>
            </a:r>
            <a:endParaRPr sz="1013" dirty="0">
              <a:latin typeface="Arial"/>
              <a:cs typeface="Arial"/>
            </a:endParaRPr>
          </a:p>
        </p:txBody>
      </p:sp>
      <p:sp>
        <p:nvSpPr>
          <p:cNvPr id="29" name="object 25">
            <a:extLst>
              <a:ext uri="{FF2B5EF4-FFF2-40B4-BE49-F238E27FC236}">
                <a16:creationId xmlns:a16="http://schemas.microsoft.com/office/drawing/2014/main" id="{3D7CED6D-1367-4082-96CE-33483C9C3819}"/>
              </a:ext>
            </a:extLst>
          </p:cNvPr>
          <p:cNvSpPr txBox="1"/>
          <p:nvPr userDrawn="1"/>
        </p:nvSpPr>
        <p:spPr>
          <a:xfrm>
            <a:off x="4301520" y="6253616"/>
            <a:ext cx="1178719" cy="1558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sz="1013" spc="19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www</a:t>
            </a:r>
            <a:r>
              <a:rPr sz="1013" spc="8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.tr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ave</a:t>
            </a:r>
            <a:r>
              <a:rPr sz="1013" spc="11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rs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e</a:t>
            </a:r>
            <a:r>
              <a:rPr sz="1013" spc="11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.c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o</a:t>
            </a:r>
            <a:r>
              <a:rPr sz="1013" spc="8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.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u</a:t>
            </a:r>
            <a:r>
              <a:rPr sz="1013" spc="8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k</a:t>
            </a:r>
            <a:endParaRPr sz="1013" dirty="0">
              <a:latin typeface="Arial"/>
              <a:cs typeface="Arial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3966BFA-66E0-4BA0-AB0C-A76B3E363EA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01728" y="5856595"/>
            <a:ext cx="3690288" cy="543004"/>
            <a:chOff x="0" y="0"/>
            <a:chExt cx="5034915" cy="742315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21309E1F-ACCC-4F5E-BB9F-693268393A3D}"/>
                </a:ext>
              </a:extLst>
            </p:cNvPr>
            <p:cNvPicPr>
              <a:picLocks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57030"/>
            <a:stretch/>
          </p:blipFill>
          <p:spPr bwMode="auto">
            <a:xfrm>
              <a:off x="0" y="0"/>
              <a:ext cx="1562100" cy="74231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C6A79144-5417-478E-BBE9-B3CBC59721D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9725" y="0"/>
              <a:ext cx="878205" cy="74231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03735566-B1B1-4BB9-BD2E-B2153B418EEE}"/>
                </a:ext>
              </a:extLst>
            </p:cNvPr>
            <p:cNvPicPr>
              <a:picLocks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44542"/>
            <a:stretch/>
          </p:blipFill>
          <p:spPr bwMode="auto">
            <a:xfrm>
              <a:off x="3019425" y="0"/>
              <a:ext cx="2015490" cy="74231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6FA49517-3B64-4A8E-B008-2DA625EB446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44" t="2055" r="49545" b="1325"/>
            <a:stretch/>
          </p:blipFill>
          <p:spPr bwMode="auto">
            <a:xfrm>
              <a:off x="2505075" y="0"/>
              <a:ext cx="537210" cy="74041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35" name="object 25">
            <a:extLst>
              <a:ext uri="{FF2B5EF4-FFF2-40B4-BE49-F238E27FC236}">
                <a16:creationId xmlns:a16="http://schemas.microsoft.com/office/drawing/2014/main" id="{CCFE1A25-EFB4-4C11-902C-2517685FCD1B}"/>
              </a:ext>
            </a:extLst>
          </p:cNvPr>
          <p:cNvSpPr txBox="1"/>
          <p:nvPr userDrawn="1"/>
        </p:nvSpPr>
        <p:spPr>
          <a:xfrm>
            <a:off x="5849832" y="6259647"/>
            <a:ext cx="1178719" cy="1558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lang="en-GB" sz="1013" spc="19" dirty="0">
                <a:solidFill>
                  <a:srgbClr val="515457"/>
                </a:solidFill>
                <a:latin typeface="Arial"/>
                <a:cs typeface="Arial"/>
                <a:hlinkClick r:id="rId9"/>
              </a:rPr>
              <a:t>@</a:t>
            </a:r>
            <a:r>
              <a:rPr lang="en-GB" sz="1013" spc="19" dirty="0" err="1">
                <a:solidFill>
                  <a:srgbClr val="515457"/>
                </a:solidFill>
                <a:latin typeface="Arial"/>
                <a:cs typeface="Arial"/>
                <a:hlinkClick r:id="rId9"/>
              </a:rPr>
              <a:t>traversepeople</a:t>
            </a:r>
            <a:endParaRPr sz="1013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17510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_R Gradient area for widescreen powerpoint .jpg">
            <a:extLst>
              <a:ext uri="{FF2B5EF4-FFF2-40B4-BE49-F238E27FC236}">
                <a16:creationId xmlns:a16="http://schemas.microsoft.com/office/drawing/2014/main" id="{85E8E341-24CB-429F-8909-FF3FCB1EA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4640384"/>
          </a:xfrm>
          <a:prstGeom prst="rect">
            <a:avLst/>
          </a:prstGeom>
        </p:spPr>
      </p:pic>
      <p:sp>
        <p:nvSpPr>
          <p:cNvPr id="5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E6BDA263-F857-442C-83D9-7ABD4A0A6E10}"/>
              </a:ext>
            </a:extLst>
          </p:cNvPr>
          <p:cNvSpPr/>
          <p:nvPr userDrawn="1"/>
        </p:nvSpPr>
        <p:spPr>
          <a:xfrm>
            <a:off x="8448104" y="6286292"/>
            <a:ext cx="122624" cy="146066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6" name="object 23">
            <a:extLst>
              <a:ext uri="{FF2B5EF4-FFF2-40B4-BE49-F238E27FC236}">
                <a16:creationId xmlns:a16="http://schemas.microsoft.com/office/drawing/2014/main" id="{913A9369-84F9-441B-849D-83EFBA212430}"/>
              </a:ext>
            </a:extLst>
          </p:cNvPr>
          <p:cNvSpPr txBox="1"/>
          <p:nvPr userDrawn="1"/>
        </p:nvSpPr>
        <p:spPr>
          <a:xfrm>
            <a:off x="4309254" y="5746818"/>
            <a:ext cx="1203008" cy="324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669"/>
            <a:r>
              <a:rPr sz="1013" spc="15" dirty="0">
                <a:solidFill>
                  <a:srgbClr val="515457"/>
                </a:solidFill>
                <a:latin typeface="Arial"/>
                <a:cs typeface="Arial"/>
              </a:rPr>
              <a:t>0207 239</a:t>
            </a:r>
            <a:r>
              <a:rPr sz="1013" spc="-86" dirty="0">
                <a:solidFill>
                  <a:srgbClr val="515457"/>
                </a:solidFill>
                <a:latin typeface="Arial"/>
                <a:cs typeface="Arial"/>
              </a:rPr>
              <a:t> 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</a:rPr>
              <a:t>7800</a:t>
            </a:r>
            <a:endParaRPr sz="1013" dirty="0">
              <a:latin typeface="Arial"/>
              <a:cs typeface="Arial"/>
            </a:endParaRPr>
          </a:p>
          <a:p>
            <a:pPr marL="9525">
              <a:spcBef>
                <a:spcPts val="143"/>
              </a:spcBef>
            </a:pPr>
            <a:r>
              <a:rPr sz="1013" spc="11" dirty="0">
                <a:solidFill>
                  <a:srgbClr val="515457"/>
                </a:solidFill>
                <a:latin typeface="Arial"/>
                <a:cs typeface="Arial"/>
                <a:hlinkClick r:id="rId4"/>
              </a:rPr>
              <a:t>info@traverse.co.uk</a:t>
            </a:r>
            <a:endParaRPr sz="1013" dirty="0">
              <a:latin typeface="Arial"/>
              <a:cs typeface="Arial"/>
            </a:endParaRPr>
          </a:p>
        </p:txBody>
      </p:sp>
      <p:sp>
        <p:nvSpPr>
          <p:cNvPr id="27" name="object 24">
            <a:extLst>
              <a:ext uri="{FF2B5EF4-FFF2-40B4-BE49-F238E27FC236}">
                <a16:creationId xmlns:a16="http://schemas.microsoft.com/office/drawing/2014/main" id="{BE519F27-E8F4-47BE-BBF4-F236D6ECEA86}"/>
              </a:ext>
            </a:extLst>
          </p:cNvPr>
          <p:cNvSpPr txBox="1"/>
          <p:nvPr userDrawn="1"/>
        </p:nvSpPr>
        <p:spPr>
          <a:xfrm>
            <a:off x="5849832" y="5734937"/>
            <a:ext cx="1309211" cy="3241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 marR="3810">
              <a:lnSpc>
                <a:spcPct val="107700"/>
              </a:lnSpc>
            </a:pPr>
            <a:r>
              <a:rPr sz="1013" spc="15" dirty="0">
                <a:solidFill>
                  <a:srgbClr val="515457"/>
                </a:solidFill>
                <a:latin typeface="Arial"/>
                <a:cs typeface="Arial"/>
              </a:rPr>
              <a:t>252b </a:t>
            </a:r>
            <a:r>
              <a:rPr sz="1013" spc="11" dirty="0">
                <a:solidFill>
                  <a:srgbClr val="515457"/>
                </a:solidFill>
                <a:latin typeface="Arial"/>
                <a:cs typeface="Arial"/>
              </a:rPr>
              <a:t>Gray's Inn 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</a:rPr>
              <a:t>Road  London</a:t>
            </a:r>
            <a:r>
              <a:rPr lang="en-GB" sz="1013" spc="15" dirty="0">
                <a:solidFill>
                  <a:srgbClr val="515457"/>
                </a:solidFill>
                <a:latin typeface="Arial"/>
                <a:cs typeface="Arial"/>
              </a:rPr>
              <a:t>, </a:t>
            </a:r>
            <a:r>
              <a:rPr sz="1013" spc="23" dirty="0">
                <a:solidFill>
                  <a:srgbClr val="515457"/>
                </a:solidFill>
                <a:latin typeface="Arial"/>
                <a:cs typeface="Arial"/>
              </a:rPr>
              <a:t>WC1X</a:t>
            </a:r>
            <a:r>
              <a:rPr sz="1013" spc="-60" dirty="0">
                <a:solidFill>
                  <a:srgbClr val="515457"/>
                </a:solidFill>
                <a:latin typeface="Arial"/>
                <a:cs typeface="Arial"/>
              </a:rPr>
              <a:t> </a:t>
            </a:r>
            <a:r>
              <a:rPr sz="1013" spc="19" dirty="0">
                <a:solidFill>
                  <a:srgbClr val="515457"/>
                </a:solidFill>
                <a:latin typeface="Arial"/>
                <a:cs typeface="Arial"/>
              </a:rPr>
              <a:t>8XG</a:t>
            </a:r>
            <a:endParaRPr sz="1013" dirty="0">
              <a:latin typeface="Arial"/>
              <a:cs typeface="Arial"/>
            </a:endParaRPr>
          </a:p>
        </p:txBody>
      </p:sp>
      <p:sp>
        <p:nvSpPr>
          <p:cNvPr id="28" name="object 25">
            <a:extLst>
              <a:ext uri="{FF2B5EF4-FFF2-40B4-BE49-F238E27FC236}">
                <a16:creationId xmlns:a16="http://schemas.microsoft.com/office/drawing/2014/main" id="{DB3FA2A9-E296-4923-AB2A-A8E3D5602D41}"/>
              </a:ext>
            </a:extLst>
          </p:cNvPr>
          <p:cNvSpPr txBox="1"/>
          <p:nvPr userDrawn="1"/>
        </p:nvSpPr>
        <p:spPr>
          <a:xfrm>
            <a:off x="4301520" y="6253616"/>
            <a:ext cx="1178719" cy="1558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sz="1013" spc="19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www</a:t>
            </a:r>
            <a:r>
              <a:rPr sz="1013" spc="8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.tr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ave</a:t>
            </a:r>
            <a:r>
              <a:rPr sz="1013" spc="11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rs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e</a:t>
            </a:r>
            <a:r>
              <a:rPr sz="1013" spc="11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.c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o</a:t>
            </a:r>
            <a:r>
              <a:rPr sz="1013" spc="8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.</a:t>
            </a:r>
            <a:r>
              <a:rPr sz="1013" spc="15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u</a:t>
            </a:r>
            <a:r>
              <a:rPr sz="1013" spc="8" dirty="0">
                <a:solidFill>
                  <a:srgbClr val="515457"/>
                </a:solidFill>
                <a:latin typeface="Arial"/>
                <a:cs typeface="Arial"/>
                <a:hlinkClick r:id="rId5"/>
              </a:rPr>
              <a:t>k</a:t>
            </a:r>
            <a:endParaRPr sz="1013" dirty="0">
              <a:latin typeface="Arial"/>
              <a:cs typeface="Arial"/>
            </a:endParaRPr>
          </a:p>
        </p:txBody>
      </p:sp>
      <p:sp>
        <p:nvSpPr>
          <p:cNvPr id="29" name="object 4">
            <a:extLst>
              <a:ext uri="{FF2B5EF4-FFF2-40B4-BE49-F238E27FC236}">
                <a16:creationId xmlns:a16="http://schemas.microsoft.com/office/drawing/2014/main" id="{62879726-5D87-4E9E-AA91-E58AE61222B1}"/>
              </a:ext>
            </a:extLst>
          </p:cNvPr>
          <p:cNvSpPr txBox="1"/>
          <p:nvPr userDrawn="1"/>
        </p:nvSpPr>
        <p:spPr>
          <a:xfrm>
            <a:off x="1978528" y="2667000"/>
            <a:ext cx="2599368" cy="5078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sz="3300" b="1" i="1" spc="-19" dirty="0">
                <a:solidFill>
                  <a:srgbClr val="FFFFFF"/>
                </a:solidFill>
                <a:latin typeface="Arial"/>
                <a:cs typeface="Arial"/>
              </a:rPr>
              <a:t>Thank</a:t>
            </a:r>
            <a:r>
              <a:rPr sz="3300" b="1" i="1" spc="-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b="1" i="1" spc="-19" dirty="0">
                <a:solidFill>
                  <a:srgbClr val="FFFFFF"/>
                </a:solidFill>
                <a:latin typeface="Arial"/>
                <a:cs typeface="Arial"/>
              </a:rPr>
              <a:t>you.</a:t>
            </a:r>
            <a:endParaRPr sz="3300" dirty="0">
              <a:latin typeface="Arial"/>
              <a:cs typeface="Arial"/>
            </a:endParaRPr>
          </a:p>
        </p:txBody>
      </p:sp>
      <p:pic>
        <p:nvPicPr>
          <p:cNvPr id="30" name="Picture 29" descr="Traverse White .eps">
            <a:extLst>
              <a:ext uri="{FF2B5EF4-FFF2-40B4-BE49-F238E27FC236}">
                <a16:creationId xmlns:a16="http://schemas.microsoft.com/office/drawing/2014/main" id="{C28661DB-BDBC-465D-9A47-1F821973B4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4549" y="2589783"/>
            <a:ext cx="1206066" cy="829981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6CBD61B9-29AB-4F00-AB9A-879786D9B4E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01728" y="5856595"/>
            <a:ext cx="3690288" cy="543004"/>
            <a:chOff x="0" y="0"/>
            <a:chExt cx="5034915" cy="742315"/>
          </a:xfrm>
        </p:grpSpPr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6F570A63-F454-4DE2-9FDC-45359CD26AA0}"/>
                </a:ext>
              </a:extLst>
            </p:cNvPr>
            <p:cNvPicPr>
              <a:picLocks/>
            </p:cNvPicPr>
            <p:nvPr userDrawn="1"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57030"/>
            <a:stretch/>
          </p:blipFill>
          <p:spPr bwMode="auto">
            <a:xfrm>
              <a:off x="0" y="0"/>
              <a:ext cx="1562100" cy="74231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420419AF-02F0-4A02-8A75-412B370192F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9725" y="0"/>
              <a:ext cx="878205" cy="74231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8235BC5D-D1BA-4E3D-876D-72E4BCF6BD51}"/>
                </a:ext>
              </a:extLst>
            </p:cNvPr>
            <p:cNvPicPr>
              <a:picLocks/>
            </p:cNvPicPr>
            <p:nvPr userDrawn="1"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44542"/>
            <a:stretch/>
          </p:blipFill>
          <p:spPr bwMode="auto">
            <a:xfrm>
              <a:off x="3019425" y="0"/>
              <a:ext cx="2015490" cy="74231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A3268B10-1065-46A4-BFA0-CEBE40F80F9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44" t="2055" r="49545" b="1325"/>
            <a:stretch/>
          </p:blipFill>
          <p:spPr bwMode="auto">
            <a:xfrm>
              <a:off x="2505075" y="0"/>
              <a:ext cx="537210" cy="74041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36" name="object 25">
            <a:extLst>
              <a:ext uri="{FF2B5EF4-FFF2-40B4-BE49-F238E27FC236}">
                <a16:creationId xmlns:a16="http://schemas.microsoft.com/office/drawing/2014/main" id="{A96B1705-BF70-4DEB-927A-CD8A6129DBB3}"/>
              </a:ext>
            </a:extLst>
          </p:cNvPr>
          <p:cNvSpPr txBox="1"/>
          <p:nvPr userDrawn="1"/>
        </p:nvSpPr>
        <p:spPr>
          <a:xfrm>
            <a:off x="5849832" y="6259647"/>
            <a:ext cx="1178719" cy="1558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lang="en-GB" sz="1013" spc="19" dirty="0">
                <a:solidFill>
                  <a:srgbClr val="515457"/>
                </a:solidFill>
                <a:latin typeface="Arial"/>
                <a:cs typeface="Arial"/>
                <a:hlinkClick r:id="rId10"/>
              </a:rPr>
              <a:t>@</a:t>
            </a:r>
            <a:r>
              <a:rPr lang="en-GB" sz="1013" spc="19" dirty="0" err="1">
                <a:solidFill>
                  <a:srgbClr val="515457"/>
                </a:solidFill>
                <a:latin typeface="Arial"/>
                <a:cs typeface="Arial"/>
                <a:hlinkClick r:id="rId10"/>
              </a:rPr>
              <a:t>traversepeople</a:t>
            </a:r>
            <a:endParaRPr sz="1013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9643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owerpoint Rectangle bar M_R.jpg">
            <a:extLst>
              <a:ext uri="{FF2B5EF4-FFF2-40B4-BE49-F238E27FC236}">
                <a16:creationId xmlns:a16="http://schemas.microsoft.com/office/drawing/2014/main" id="{A26505DB-DE32-4821-82B7-A10D8F776E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870344"/>
            <a:ext cx="9144000" cy="30083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C6E8593-A904-4517-A1AF-057E0DA59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8151" y="4730313"/>
            <a:ext cx="6607091" cy="443589"/>
          </a:xfrm>
        </p:spPr>
        <p:txBody>
          <a:bodyPr anchor="b">
            <a:normAutofit/>
          </a:bodyPr>
          <a:lstStyle>
            <a:lvl1pPr>
              <a:defRPr lang="en-GB" sz="2000" b="1" i="1" kern="1200" spc="10" dirty="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C720D-F47B-4317-A7A0-942C1ACA8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48151" y="5303411"/>
            <a:ext cx="4959494" cy="279040"/>
          </a:xfrm>
        </p:spPr>
        <p:txBody>
          <a:bodyPr>
            <a:noAutofit/>
          </a:bodyPr>
          <a:lstStyle>
            <a:lvl1pPr marL="0" indent="0">
              <a:buNone/>
              <a:defRPr lang="en-US" sz="1800" b="1" kern="1200" spc="-10" dirty="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441C700-70FA-4A87-A4D3-97EA887C680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966501" y="6231812"/>
            <a:ext cx="2027238" cy="359191"/>
          </a:xfrm>
        </p:spPr>
        <p:txBody>
          <a:bodyPr>
            <a:noAutofit/>
          </a:bodyPr>
          <a:lstStyle>
            <a:lvl1pPr marL="0" indent="0">
              <a:buNone/>
              <a:defRPr lang="en-US" sz="1300" b="1" kern="1200" dirty="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  <a:lvl2pPr>
              <a:defRPr lang="en-US" sz="1300" b="1" kern="1200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2pPr>
            <a:lvl3pPr>
              <a:defRPr lang="en-US" sz="1300" b="1" kern="1200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3pPr>
            <a:lvl4pPr>
              <a:defRPr lang="en-US" sz="1300" b="1" kern="1200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4pPr>
            <a:lvl5pPr>
              <a:defRPr lang="en-GB" sz="1300" b="1" kern="1200" dirty="0" smtClean="0">
                <a:solidFill>
                  <a:srgbClr val="65696D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object 9">
            <a:extLst>
              <a:ext uri="{FF2B5EF4-FFF2-40B4-BE49-F238E27FC236}">
                <a16:creationId xmlns:a16="http://schemas.microsoft.com/office/drawing/2014/main" id="{B19C2C3D-8599-4C05-BF8E-B9CB46E90D0B}"/>
              </a:ext>
            </a:extLst>
          </p:cNvPr>
          <p:cNvSpPr/>
          <p:nvPr userDrawn="1"/>
        </p:nvSpPr>
        <p:spPr>
          <a:xfrm>
            <a:off x="7993739" y="6270040"/>
            <a:ext cx="163830" cy="194945"/>
          </a:xfrm>
          <a:custGeom>
            <a:avLst/>
            <a:gdLst/>
            <a:ahLst/>
            <a:cxnLst/>
            <a:rect l="l" t="t" r="r" b="b"/>
            <a:pathLst>
              <a:path w="163829" h="194945">
                <a:moveTo>
                  <a:pt x="0" y="0"/>
                </a:moveTo>
                <a:lnTo>
                  <a:pt x="0" y="194754"/>
                </a:lnTo>
                <a:lnTo>
                  <a:pt x="49051" y="165544"/>
                </a:lnTo>
                <a:lnTo>
                  <a:pt x="16611" y="165544"/>
                </a:lnTo>
                <a:lnTo>
                  <a:pt x="16611" y="29209"/>
                </a:lnTo>
                <a:lnTo>
                  <a:pt x="49045" y="29209"/>
                </a:lnTo>
                <a:lnTo>
                  <a:pt x="0" y="0"/>
                </a:lnTo>
                <a:close/>
              </a:path>
              <a:path w="163829" h="194945">
                <a:moveTo>
                  <a:pt x="49045" y="29209"/>
                </a:moveTo>
                <a:lnTo>
                  <a:pt x="16611" y="29209"/>
                </a:lnTo>
                <a:lnTo>
                  <a:pt x="131051" y="97383"/>
                </a:lnTo>
                <a:lnTo>
                  <a:pt x="16611" y="165544"/>
                </a:lnTo>
                <a:lnTo>
                  <a:pt x="49051" y="165544"/>
                </a:lnTo>
                <a:lnTo>
                  <a:pt x="163512" y="97383"/>
                </a:lnTo>
                <a:lnTo>
                  <a:pt x="49045" y="292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" name="Picture 12" descr="Traverse White .eps">
            <a:extLst>
              <a:ext uri="{FF2B5EF4-FFF2-40B4-BE49-F238E27FC236}">
                <a16:creationId xmlns:a16="http://schemas.microsoft.com/office/drawing/2014/main" id="{3C93FA1E-2D19-4737-9D0C-13940851F23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800" y="4718750"/>
            <a:ext cx="1336948" cy="920050"/>
          </a:xfrm>
          <a:prstGeom prst="rect">
            <a:avLst/>
          </a:prstGeom>
        </p:spPr>
      </p:pic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6293732-3A67-45E0-B06E-8A037AAA1F2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387032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902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49D52-4360-407F-81C1-F11060489B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114" y="372541"/>
            <a:ext cx="7886700" cy="319550"/>
          </a:xfrm>
        </p:spPr>
        <p:txBody>
          <a:bodyPr>
            <a:noAutofit/>
          </a:bodyPr>
          <a:lstStyle>
            <a:lvl1pPr>
              <a:defRPr lang="en-GB" sz="120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Contents</a:t>
            </a:r>
            <a:endParaRPr lang="en-GB"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D5EAE438-C5E9-4A69-B841-13D3AD6FC677}"/>
              </a:ext>
            </a:extLst>
          </p:cNvPr>
          <p:cNvSpPr/>
          <p:nvPr userDrawn="1"/>
        </p:nvSpPr>
        <p:spPr>
          <a:xfrm>
            <a:off x="8246814" y="362621"/>
            <a:ext cx="687124" cy="336194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0AFFA69A-BE94-48E7-B64A-FB89E3892231}"/>
              </a:ext>
            </a:extLst>
          </p:cNvPr>
          <p:cNvSpPr/>
          <p:nvPr userDrawn="1"/>
        </p:nvSpPr>
        <p:spPr>
          <a:xfrm>
            <a:off x="362847" y="679604"/>
            <a:ext cx="7727252" cy="12487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A3DC87-3BF5-4233-9132-B56EB135F86D}"/>
              </a:ext>
            </a:extLst>
          </p:cNvPr>
          <p:cNvSpPr/>
          <p:nvPr userDrawn="1"/>
        </p:nvSpPr>
        <p:spPr>
          <a:xfrm>
            <a:off x="1114885" y="1516700"/>
            <a:ext cx="3978110" cy="570451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Understanding the Requirement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7160219-8D22-4244-B30E-E6EF7431B9EB}"/>
              </a:ext>
            </a:extLst>
          </p:cNvPr>
          <p:cNvSpPr/>
          <p:nvPr userDrawn="1"/>
        </p:nvSpPr>
        <p:spPr>
          <a:xfrm>
            <a:off x="1114885" y="2258999"/>
            <a:ext cx="3978110" cy="5704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Methodology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35BA9E-DB17-4A32-BA98-A1EFF79D85A8}"/>
              </a:ext>
            </a:extLst>
          </p:cNvPr>
          <p:cNvSpPr/>
          <p:nvPr userDrawn="1"/>
        </p:nvSpPr>
        <p:spPr>
          <a:xfrm>
            <a:off x="1114883" y="3001298"/>
            <a:ext cx="3978111" cy="57045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Analysis and deliverables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8D84CF-1435-4402-86EF-4807600EB98C}"/>
              </a:ext>
            </a:extLst>
          </p:cNvPr>
          <p:cNvSpPr/>
          <p:nvPr userDrawn="1"/>
        </p:nvSpPr>
        <p:spPr>
          <a:xfrm>
            <a:off x="1114884" y="3722667"/>
            <a:ext cx="3978110" cy="57045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Experience, expertise and project management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F7DD9FB-E487-47B5-BE35-E9EBA20C3FD5}"/>
              </a:ext>
            </a:extLst>
          </p:cNvPr>
          <p:cNvSpPr/>
          <p:nvPr userDrawn="1"/>
        </p:nvSpPr>
        <p:spPr>
          <a:xfrm>
            <a:off x="1114884" y="4434919"/>
            <a:ext cx="3978110" cy="5704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Commercial offer - Value for money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5A1173EA-8BD3-4689-9973-3CA438FD1DE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13363" y="1638300"/>
            <a:ext cx="1768475" cy="36353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6" name="Text Placeholder 24">
            <a:extLst>
              <a:ext uri="{FF2B5EF4-FFF2-40B4-BE49-F238E27FC236}">
                <a16:creationId xmlns:a16="http://schemas.microsoft.com/office/drawing/2014/main" id="{5B7EB3E6-6FD0-4156-9426-CE37127FCCE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313362" y="2362455"/>
            <a:ext cx="1768475" cy="36353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7" name="Text Placeholder 24">
            <a:extLst>
              <a:ext uri="{FF2B5EF4-FFF2-40B4-BE49-F238E27FC236}">
                <a16:creationId xmlns:a16="http://schemas.microsoft.com/office/drawing/2014/main" id="{DB83A337-FC43-4CEB-9137-8E139637CA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21541" y="3105108"/>
            <a:ext cx="1768475" cy="36353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8" name="Text Placeholder 24">
            <a:extLst>
              <a:ext uri="{FF2B5EF4-FFF2-40B4-BE49-F238E27FC236}">
                <a16:creationId xmlns:a16="http://schemas.microsoft.com/office/drawing/2014/main" id="{87E7C840-F78A-4A63-8D4F-9473E0E01CA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21541" y="3826123"/>
            <a:ext cx="1768475" cy="36353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9" name="Text Placeholder 24">
            <a:extLst>
              <a:ext uri="{FF2B5EF4-FFF2-40B4-BE49-F238E27FC236}">
                <a16:creationId xmlns:a16="http://schemas.microsoft.com/office/drawing/2014/main" id="{5045805C-B91D-4F2B-8F0E-05439A8C6F3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321541" y="4541078"/>
            <a:ext cx="1768475" cy="36353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0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DE6EDFBB-5032-4217-9691-5E568E12D135}"/>
              </a:ext>
            </a:extLst>
          </p:cNvPr>
          <p:cNvSpPr/>
          <p:nvPr userDrawn="1"/>
        </p:nvSpPr>
        <p:spPr>
          <a:xfrm>
            <a:off x="8565968" y="6224679"/>
            <a:ext cx="198469" cy="231827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1" b="15991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1" name="Picture 30" descr="Powerpoint skinny bottom area.jpg">
            <a:extLst>
              <a:ext uri="{FF2B5EF4-FFF2-40B4-BE49-F238E27FC236}">
                <a16:creationId xmlns:a16="http://schemas.microsoft.com/office/drawing/2014/main" id="{9C6E239C-36C9-4500-91B9-25D25D6353F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77114"/>
            <a:ext cx="9144000" cy="298592"/>
          </a:xfrm>
          <a:prstGeom prst="rect">
            <a:avLst/>
          </a:prstGeom>
        </p:spPr>
      </p:pic>
      <p:sp>
        <p:nvSpPr>
          <p:cNvPr id="32" name="object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3454E45-8A54-4C64-B5F2-7CDE32047FB4}"/>
              </a:ext>
            </a:extLst>
          </p:cNvPr>
          <p:cNvSpPr/>
          <p:nvPr userDrawn="1"/>
        </p:nvSpPr>
        <p:spPr>
          <a:xfrm>
            <a:off x="8764437" y="6254073"/>
            <a:ext cx="149219" cy="175158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2155E4-0A0A-40B3-ABB6-D218750264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EC51BE2-0AE3-466D-951E-056AFB3FC5A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37217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9AAA42C8-2198-4D65-B570-10EFC82527C2}"/>
              </a:ext>
            </a:extLst>
          </p:cNvPr>
          <p:cNvSpPr/>
          <p:nvPr userDrawn="1"/>
        </p:nvSpPr>
        <p:spPr>
          <a:xfrm>
            <a:off x="8565968" y="6224679"/>
            <a:ext cx="198469" cy="231827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1" b="15991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Picture 14" descr="Powerpoint skinny bottom area.jpg">
            <a:extLst>
              <a:ext uri="{FF2B5EF4-FFF2-40B4-BE49-F238E27FC236}">
                <a16:creationId xmlns:a16="http://schemas.microsoft.com/office/drawing/2014/main" id="{9ABD3FA2-CF02-40EE-B087-14BC29AAF1B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77114"/>
            <a:ext cx="9144000" cy="298592"/>
          </a:xfrm>
          <a:prstGeom prst="rect">
            <a:avLst/>
          </a:prstGeom>
        </p:spPr>
      </p:pic>
      <p:sp>
        <p:nvSpPr>
          <p:cNvPr id="16" name="object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B9C496C-C8FD-41F7-B9BD-BB3BF1845535}"/>
              </a:ext>
            </a:extLst>
          </p:cNvPr>
          <p:cNvSpPr/>
          <p:nvPr userDrawn="1"/>
        </p:nvSpPr>
        <p:spPr>
          <a:xfrm>
            <a:off x="8764437" y="6254073"/>
            <a:ext cx="149219" cy="175158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06210C-AA35-4592-BE47-62A83ADE2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847" y="381581"/>
            <a:ext cx="7886700" cy="314479"/>
          </a:xfrm>
        </p:spPr>
        <p:txBody>
          <a:bodyPr>
            <a:norm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61F66-EF38-4E30-8484-9EA01ABE11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847" y="1491551"/>
            <a:ext cx="7961313" cy="4733128"/>
          </a:xfrm>
        </p:spPr>
        <p:txBody>
          <a:bodyPr>
            <a:normAutofit/>
          </a:bodyPr>
          <a:lstStyle>
            <a:lvl1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1pPr>
            <a:lvl2pPr marL="685800" indent="-228600">
              <a:buClr>
                <a:schemeClr val="tx1"/>
              </a:buClr>
              <a:buFont typeface="Arial" panose="020B0604020202020204" pitchFamily="34" charset="0"/>
              <a:buChar char="–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2pPr>
            <a:lvl3pPr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3pPr>
            <a:lvl4pPr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4pPr>
            <a:lvl5pPr>
              <a:defRPr lang="en-GB" sz="1100" kern="1200" spc="5" dirty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7A285AE9-6636-41E4-B059-370515EB33AD}"/>
              </a:ext>
            </a:extLst>
          </p:cNvPr>
          <p:cNvSpPr/>
          <p:nvPr userDrawn="1"/>
        </p:nvSpPr>
        <p:spPr>
          <a:xfrm>
            <a:off x="8246814" y="362621"/>
            <a:ext cx="687124" cy="336194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6388F613-BA8A-4C5C-A8E5-6FF270D2F38E}"/>
              </a:ext>
            </a:extLst>
          </p:cNvPr>
          <p:cNvSpPr/>
          <p:nvPr userDrawn="1"/>
        </p:nvSpPr>
        <p:spPr>
          <a:xfrm>
            <a:off x="362847" y="679604"/>
            <a:ext cx="7727252" cy="12487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CB46FD4-4B6D-4191-AE88-51D75C74A0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2847" y="900467"/>
            <a:ext cx="7961313" cy="443201"/>
          </a:xfrm>
        </p:spPr>
        <p:txBody>
          <a:bodyPr>
            <a:normAutofit/>
          </a:bodyPr>
          <a:lstStyle>
            <a:lvl1pPr marL="0" indent="0">
              <a:buNone/>
              <a:defRPr lang="en-US" sz="1600" b="1" i="1" spc="5" dirty="0" smtClean="0">
                <a:solidFill>
                  <a:srgbClr val="65696D"/>
                </a:solidFill>
                <a:latin typeface="Arial"/>
                <a:ea typeface="+mj-ea"/>
                <a:cs typeface="Arial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4628A-3BCB-453F-837A-AC3D4C57F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210CC98-6666-409F-8A29-66B3CCD8429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86929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/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9AAA42C8-2198-4D65-B570-10EFC82527C2}"/>
              </a:ext>
            </a:extLst>
          </p:cNvPr>
          <p:cNvSpPr/>
          <p:nvPr userDrawn="1"/>
        </p:nvSpPr>
        <p:spPr>
          <a:xfrm>
            <a:off x="8565968" y="6224679"/>
            <a:ext cx="198469" cy="231827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1" b="15991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Picture 14" descr="Powerpoint skinny bottom area.jpg">
            <a:extLst>
              <a:ext uri="{FF2B5EF4-FFF2-40B4-BE49-F238E27FC236}">
                <a16:creationId xmlns:a16="http://schemas.microsoft.com/office/drawing/2014/main" id="{9ABD3FA2-CF02-40EE-B087-14BC29AAF1B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77114"/>
            <a:ext cx="9144000" cy="298592"/>
          </a:xfrm>
          <a:prstGeom prst="rect">
            <a:avLst/>
          </a:prstGeom>
        </p:spPr>
      </p:pic>
      <p:sp>
        <p:nvSpPr>
          <p:cNvPr id="16" name="object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B9C496C-C8FD-41F7-B9BD-BB3BF1845535}"/>
              </a:ext>
            </a:extLst>
          </p:cNvPr>
          <p:cNvSpPr/>
          <p:nvPr userDrawn="1"/>
        </p:nvSpPr>
        <p:spPr>
          <a:xfrm>
            <a:off x="8764437" y="6254073"/>
            <a:ext cx="149219" cy="175158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61F66-EF38-4E30-8484-9EA01ABE11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847" y="1491551"/>
            <a:ext cx="7961313" cy="4733128"/>
          </a:xfrm>
        </p:spPr>
        <p:txBody>
          <a:bodyPr>
            <a:normAutofit/>
          </a:bodyPr>
          <a:lstStyle>
            <a:lvl1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1pPr>
            <a:lvl2pPr marL="685800" indent="-228600">
              <a:buClr>
                <a:schemeClr val="tx1"/>
              </a:buClr>
              <a:buFont typeface="Arial" panose="020B0604020202020204" pitchFamily="34" charset="0"/>
              <a:buChar char="–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2pPr>
            <a:lvl3pPr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3pPr>
            <a:lvl4pPr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4pPr>
            <a:lvl5pPr>
              <a:defRPr lang="en-GB" sz="1100" kern="1200" spc="5" dirty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7A285AE9-6636-41E4-B059-370515EB33AD}"/>
              </a:ext>
            </a:extLst>
          </p:cNvPr>
          <p:cNvSpPr/>
          <p:nvPr userDrawn="1"/>
        </p:nvSpPr>
        <p:spPr>
          <a:xfrm>
            <a:off x="8246814" y="362621"/>
            <a:ext cx="687124" cy="336194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6388F613-BA8A-4C5C-A8E5-6FF270D2F38E}"/>
              </a:ext>
            </a:extLst>
          </p:cNvPr>
          <p:cNvSpPr/>
          <p:nvPr userDrawn="1"/>
        </p:nvSpPr>
        <p:spPr>
          <a:xfrm>
            <a:off x="362847" y="719716"/>
            <a:ext cx="7727252" cy="12487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CB46FD4-4B6D-4191-AE88-51D75C74A0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2847" y="900467"/>
            <a:ext cx="7961313" cy="443201"/>
          </a:xfrm>
        </p:spPr>
        <p:txBody>
          <a:bodyPr>
            <a:normAutofit/>
          </a:bodyPr>
          <a:lstStyle>
            <a:lvl1pPr marL="0" indent="0">
              <a:buNone/>
              <a:defRPr lang="en-US" sz="1600" b="1" i="1" spc="5" dirty="0" smtClean="0">
                <a:solidFill>
                  <a:srgbClr val="65696D"/>
                </a:solidFill>
                <a:latin typeface="Arial"/>
                <a:ea typeface="+mj-ea"/>
                <a:cs typeface="Arial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4628A-3BCB-453F-837A-AC3D4C57F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210CC98-6666-409F-8A29-66B3CCD8429D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60092279-5880-4E61-9000-58C7E386E321}"/>
              </a:ext>
            </a:extLst>
          </p:cNvPr>
          <p:cNvGraphicFramePr>
            <a:graphicFrameLocks noGrp="1"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305959175"/>
              </p:ext>
            </p:extLst>
          </p:nvPr>
        </p:nvGraphicFramePr>
        <p:xfrm>
          <a:off x="362847" y="357833"/>
          <a:ext cx="7727250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450">
                  <a:extLst>
                    <a:ext uri="{9D8B030D-6E8A-4147-A177-3AD203B41FA5}">
                      <a16:colId xmlns:a16="http://schemas.microsoft.com/office/drawing/2014/main" val="1163357633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2141691055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3301619047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2673784312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63865367"/>
                    </a:ext>
                  </a:extLst>
                </a:gridCol>
              </a:tblGrid>
              <a:tr h="374370"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Understanding the Requirement</a:t>
                      </a: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5737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297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41E513E-B5BC-42A7-85B7-BF388821BA8C}"/>
              </a:ext>
            </a:extLst>
          </p:cNvPr>
          <p:cNvSpPr/>
          <p:nvPr userDrawn="1"/>
        </p:nvSpPr>
        <p:spPr>
          <a:xfrm>
            <a:off x="8565968" y="6224679"/>
            <a:ext cx="198469" cy="231827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1" b="15991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Picture 14" descr="Powerpoint skinny bottom area.jpg">
            <a:extLst>
              <a:ext uri="{FF2B5EF4-FFF2-40B4-BE49-F238E27FC236}">
                <a16:creationId xmlns:a16="http://schemas.microsoft.com/office/drawing/2014/main" id="{8EFDF204-C77E-484F-9256-E749364CA1F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77114"/>
            <a:ext cx="9144000" cy="298592"/>
          </a:xfrm>
          <a:prstGeom prst="rect">
            <a:avLst/>
          </a:prstGeom>
        </p:spPr>
      </p:pic>
      <p:sp>
        <p:nvSpPr>
          <p:cNvPr id="16" name="object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5460188-50CB-4321-AEE1-701FCC4D9D47}"/>
              </a:ext>
            </a:extLst>
          </p:cNvPr>
          <p:cNvSpPr/>
          <p:nvPr userDrawn="1"/>
        </p:nvSpPr>
        <p:spPr>
          <a:xfrm>
            <a:off x="8764437" y="6254073"/>
            <a:ext cx="149219" cy="175158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157736AD-5119-4CF7-8501-7FEFD9F56546}"/>
              </a:ext>
            </a:extLst>
          </p:cNvPr>
          <p:cNvSpPr/>
          <p:nvPr userDrawn="1"/>
        </p:nvSpPr>
        <p:spPr>
          <a:xfrm>
            <a:off x="8246814" y="362621"/>
            <a:ext cx="687124" cy="336194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A42C22-E65B-4DF2-8D12-B429E9808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114" y="374849"/>
            <a:ext cx="7886700" cy="314479"/>
          </a:xfrm>
        </p:spPr>
        <p:txBody>
          <a:bodyPr>
            <a:normAutofit/>
          </a:bodyPr>
          <a:lstStyle>
            <a:lvl1pPr>
              <a:defRPr lang="en-GB" sz="120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80BF1-8950-4D7F-A746-D6432C88A9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114" y="1491551"/>
            <a:ext cx="3867150" cy="4733128"/>
          </a:xfrm>
        </p:spPr>
        <p:txBody>
          <a:bodyPr>
            <a:normAutofit/>
          </a:bodyPr>
          <a:lstStyle>
            <a:lvl1pPr>
              <a:buClr>
                <a:schemeClr val="accent4"/>
              </a:buClr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1pPr>
            <a:lvl2pPr marL="685800" indent="-228600">
              <a:buClr>
                <a:schemeClr val="tx1"/>
              </a:buClr>
              <a:buFont typeface="Arial" panose="020B0604020202020204" pitchFamily="34" charset="0"/>
              <a:buChar char="‒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2pPr>
            <a:lvl3pPr>
              <a:buClr>
                <a:schemeClr val="tx1"/>
              </a:buClr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3pPr>
            <a:lvl4pPr>
              <a:buClr>
                <a:schemeClr val="tx1"/>
              </a:buClr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4pPr>
            <a:lvl5pPr>
              <a:buClr>
                <a:schemeClr val="tx1"/>
              </a:buClr>
              <a:defRPr lang="en-GB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809250-B632-493F-ADBE-B3B6F7A6DC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79664" y="1491551"/>
            <a:ext cx="3867150" cy="4733128"/>
          </a:xfr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‒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lang="en-GB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25927E5C-85CF-46BC-B107-5A499E719B76}"/>
              </a:ext>
            </a:extLst>
          </p:cNvPr>
          <p:cNvSpPr/>
          <p:nvPr userDrawn="1"/>
        </p:nvSpPr>
        <p:spPr>
          <a:xfrm>
            <a:off x="362847" y="679604"/>
            <a:ext cx="7727252" cy="12487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5E33D2-1CC7-41CE-AFFB-EBD984736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48AB01C-2766-4B02-9CA4-6B40EBDF087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Text Placeholder 17">
            <a:extLst>
              <a:ext uri="{FF2B5EF4-FFF2-40B4-BE49-F238E27FC236}">
                <a16:creationId xmlns:a16="http://schemas.microsoft.com/office/drawing/2014/main" id="{9F4FF359-8D49-4683-87AA-57FF175F2C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2847" y="900467"/>
            <a:ext cx="7961313" cy="443201"/>
          </a:xfrm>
        </p:spPr>
        <p:txBody>
          <a:bodyPr>
            <a:normAutofit/>
          </a:bodyPr>
          <a:lstStyle>
            <a:lvl1pPr marL="0" indent="0">
              <a:buNone/>
              <a:defRPr lang="en-US" sz="1600" b="1" i="1" spc="5" dirty="0" smtClean="0">
                <a:solidFill>
                  <a:srgbClr val="65696D"/>
                </a:solidFill>
                <a:latin typeface="Arial"/>
                <a:ea typeface="+mj-ea"/>
                <a:cs typeface="Arial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9153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/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41E513E-B5BC-42A7-85B7-BF388821BA8C}"/>
              </a:ext>
            </a:extLst>
          </p:cNvPr>
          <p:cNvSpPr/>
          <p:nvPr userDrawn="1"/>
        </p:nvSpPr>
        <p:spPr>
          <a:xfrm>
            <a:off x="8565968" y="6224679"/>
            <a:ext cx="198469" cy="231827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1" b="15991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Picture 14" descr="Powerpoint skinny bottom area.jpg">
            <a:extLst>
              <a:ext uri="{FF2B5EF4-FFF2-40B4-BE49-F238E27FC236}">
                <a16:creationId xmlns:a16="http://schemas.microsoft.com/office/drawing/2014/main" id="{8EFDF204-C77E-484F-9256-E749364CA1F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77114"/>
            <a:ext cx="9144000" cy="298592"/>
          </a:xfrm>
          <a:prstGeom prst="rect">
            <a:avLst/>
          </a:prstGeom>
        </p:spPr>
      </p:pic>
      <p:sp>
        <p:nvSpPr>
          <p:cNvPr id="16" name="object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5460188-50CB-4321-AEE1-701FCC4D9D47}"/>
              </a:ext>
            </a:extLst>
          </p:cNvPr>
          <p:cNvSpPr/>
          <p:nvPr userDrawn="1"/>
        </p:nvSpPr>
        <p:spPr>
          <a:xfrm>
            <a:off x="8764437" y="6254073"/>
            <a:ext cx="149219" cy="175158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157736AD-5119-4CF7-8501-7FEFD9F56546}"/>
              </a:ext>
            </a:extLst>
          </p:cNvPr>
          <p:cNvSpPr/>
          <p:nvPr userDrawn="1"/>
        </p:nvSpPr>
        <p:spPr>
          <a:xfrm>
            <a:off x="8246814" y="362621"/>
            <a:ext cx="687124" cy="336194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80BF1-8950-4D7F-A746-D6432C88A9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114" y="1491551"/>
            <a:ext cx="3867150" cy="4733128"/>
          </a:xfrm>
        </p:spPr>
        <p:txBody>
          <a:bodyPr>
            <a:normAutofit/>
          </a:bodyPr>
          <a:lstStyle>
            <a:lvl1pPr>
              <a:buClr>
                <a:schemeClr val="accent4"/>
              </a:buClr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1pPr>
            <a:lvl2pPr marL="685800" indent="-228600">
              <a:buClr>
                <a:schemeClr val="tx1"/>
              </a:buClr>
              <a:buFont typeface="Arial" panose="020B0604020202020204" pitchFamily="34" charset="0"/>
              <a:buChar char="‒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2pPr>
            <a:lvl3pPr>
              <a:buClr>
                <a:schemeClr val="tx1"/>
              </a:buClr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3pPr>
            <a:lvl4pPr>
              <a:buClr>
                <a:schemeClr val="tx1"/>
              </a:buClr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4pPr>
            <a:lvl5pPr>
              <a:buClr>
                <a:schemeClr val="tx1"/>
              </a:buClr>
              <a:defRPr lang="en-GB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809250-B632-493F-ADBE-B3B6F7A6DC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79664" y="1491551"/>
            <a:ext cx="3867150" cy="4733128"/>
          </a:xfr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‒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lang="en-US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lang="en-GB" sz="1100" kern="1200" spc="5" dirty="0" smtClean="0">
                <a:solidFill>
                  <a:srgbClr val="505457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5E33D2-1CC7-41CE-AFFB-EBD984736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48AB01C-2766-4B02-9CA4-6B40EBDF087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Text Placeholder 17">
            <a:extLst>
              <a:ext uri="{FF2B5EF4-FFF2-40B4-BE49-F238E27FC236}">
                <a16:creationId xmlns:a16="http://schemas.microsoft.com/office/drawing/2014/main" id="{9F4FF359-8D49-4683-87AA-57FF175F2C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2847" y="900467"/>
            <a:ext cx="7961313" cy="443201"/>
          </a:xfrm>
        </p:spPr>
        <p:txBody>
          <a:bodyPr>
            <a:normAutofit/>
          </a:bodyPr>
          <a:lstStyle>
            <a:lvl1pPr marL="0" indent="0">
              <a:buNone/>
              <a:defRPr lang="en-US" sz="1600" b="1" i="1" spc="5" dirty="0" smtClean="0">
                <a:solidFill>
                  <a:srgbClr val="65696D"/>
                </a:solidFill>
                <a:latin typeface="Arial"/>
                <a:ea typeface="+mj-ea"/>
                <a:cs typeface="Arial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object 3">
            <a:extLst>
              <a:ext uri="{FF2B5EF4-FFF2-40B4-BE49-F238E27FC236}">
                <a16:creationId xmlns:a16="http://schemas.microsoft.com/office/drawing/2014/main" id="{7ACC9453-90F2-4294-8A31-D97E1EA59031}"/>
              </a:ext>
            </a:extLst>
          </p:cNvPr>
          <p:cNvSpPr/>
          <p:nvPr userDrawn="1"/>
        </p:nvSpPr>
        <p:spPr>
          <a:xfrm>
            <a:off x="362847" y="719716"/>
            <a:ext cx="7727252" cy="12487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C59D2543-147D-4C49-994A-82FA118680FE}"/>
              </a:ext>
            </a:extLst>
          </p:cNvPr>
          <p:cNvGraphicFramePr>
            <a:graphicFrameLocks noGrp="1" noChangeAspect="1"/>
          </p:cNvGraphicFramePr>
          <p:nvPr userDrawn="1">
            <p:extLst>
              <p:ext uri="{D42A27DB-BD31-4B8C-83A1-F6EECF244321}">
                <p14:modId xmlns:p14="http://schemas.microsoft.com/office/powerpoint/2010/main" val="919205633"/>
              </p:ext>
            </p:extLst>
          </p:nvPr>
        </p:nvGraphicFramePr>
        <p:xfrm>
          <a:off x="362847" y="357833"/>
          <a:ext cx="7727250" cy="374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450">
                  <a:extLst>
                    <a:ext uri="{9D8B030D-6E8A-4147-A177-3AD203B41FA5}">
                      <a16:colId xmlns:a16="http://schemas.microsoft.com/office/drawing/2014/main" val="1163357633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2141691055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3301619047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2673784312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63865367"/>
                    </a:ext>
                  </a:extLst>
                </a:gridCol>
              </a:tblGrid>
              <a:tr h="374370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Methodology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5737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1688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056F5691-DBD0-462A-A0C2-9C1C99DC53D3}"/>
              </a:ext>
            </a:extLst>
          </p:cNvPr>
          <p:cNvSpPr/>
          <p:nvPr userDrawn="1"/>
        </p:nvSpPr>
        <p:spPr>
          <a:xfrm>
            <a:off x="8565968" y="6224679"/>
            <a:ext cx="198469" cy="231827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1" b="15991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Picture 11" descr="Powerpoint skinny bottom area.jpg">
            <a:extLst>
              <a:ext uri="{FF2B5EF4-FFF2-40B4-BE49-F238E27FC236}">
                <a16:creationId xmlns:a16="http://schemas.microsoft.com/office/drawing/2014/main" id="{13CD0D98-1899-427B-B1D3-F2736DE9C97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77114"/>
            <a:ext cx="9144000" cy="298592"/>
          </a:xfrm>
          <a:prstGeom prst="rect">
            <a:avLst/>
          </a:prstGeom>
        </p:spPr>
      </p:pic>
      <p:sp>
        <p:nvSpPr>
          <p:cNvPr id="13" name="object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778ABAA-0751-4516-A81E-913BA202BD27}"/>
              </a:ext>
            </a:extLst>
          </p:cNvPr>
          <p:cNvSpPr/>
          <p:nvPr userDrawn="1"/>
        </p:nvSpPr>
        <p:spPr>
          <a:xfrm>
            <a:off x="8764437" y="6254073"/>
            <a:ext cx="149219" cy="175158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BAA7678F-FFA8-474E-A336-2E3103A54EE7}"/>
              </a:ext>
            </a:extLst>
          </p:cNvPr>
          <p:cNvSpPr/>
          <p:nvPr userDrawn="1"/>
        </p:nvSpPr>
        <p:spPr>
          <a:xfrm>
            <a:off x="8246814" y="362621"/>
            <a:ext cx="687124" cy="336194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30C3C4-BA80-4A46-94FE-75A6E9DD2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114" y="376363"/>
            <a:ext cx="7886700" cy="314479"/>
          </a:xfrm>
        </p:spPr>
        <p:txBody>
          <a:bodyPr>
            <a:normAutofit/>
          </a:bodyPr>
          <a:lstStyle>
            <a:lvl1pPr>
              <a:defRPr lang="en-GB" sz="120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AFD2DC06-CB5F-4FB3-ADE6-6AFD31651F9C}"/>
              </a:ext>
            </a:extLst>
          </p:cNvPr>
          <p:cNvSpPr/>
          <p:nvPr userDrawn="1"/>
        </p:nvSpPr>
        <p:spPr>
          <a:xfrm>
            <a:off x="362847" y="679604"/>
            <a:ext cx="7727252" cy="12487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10649B-490A-45E9-936A-651CE7B24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2C72C7D-0CC7-4ABC-9EE9-0B67B72A972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524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/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056F5691-DBD0-462A-A0C2-9C1C99DC53D3}"/>
              </a:ext>
            </a:extLst>
          </p:cNvPr>
          <p:cNvSpPr/>
          <p:nvPr userDrawn="1"/>
        </p:nvSpPr>
        <p:spPr>
          <a:xfrm>
            <a:off x="8565968" y="6224679"/>
            <a:ext cx="198469" cy="231827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 t="1" b="15991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Picture 11" descr="Powerpoint skinny bottom area.jpg">
            <a:extLst>
              <a:ext uri="{FF2B5EF4-FFF2-40B4-BE49-F238E27FC236}">
                <a16:creationId xmlns:a16="http://schemas.microsoft.com/office/drawing/2014/main" id="{13CD0D98-1899-427B-B1D3-F2736DE9C97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577114"/>
            <a:ext cx="9144000" cy="298592"/>
          </a:xfrm>
          <a:prstGeom prst="rect">
            <a:avLst/>
          </a:prstGeom>
        </p:spPr>
      </p:pic>
      <p:sp>
        <p:nvSpPr>
          <p:cNvPr id="13" name="object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778ABAA-0751-4516-A81E-913BA202BD27}"/>
              </a:ext>
            </a:extLst>
          </p:cNvPr>
          <p:cNvSpPr/>
          <p:nvPr userDrawn="1"/>
        </p:nvSpPr>
        <p:spPr>
          <a:xfrm>
            <a:off x="8764437" y="6254073"/>
            <a:ext cx="149219" cy="175158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BAA7678F-FFA8-474E-A336-2E3103A54EE7}"/>
              </a:ext>
            </a:extLst>
          </p:cNvPr>
          <p:cNvSpPr/>
          <p:nvPr userDrawn="1"/>
        </p:nvSpPr>
        <p:spPr>
          <a:xfrm>
            <a:off x="8246814" y="362621"/>
            <a:ext cx="687124" cy="336194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10649B-490A-45E9-936A-651CE7B24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2C72C7D-0CC7-4ABC-9EE9-0B67B72A972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object 3">
            <a:extLst>
              <a:ext uri="{FF2B5EF4-FFF2-40B4-BE49-F238E27FC236}">
                <a16:creationId xmlns:a16="http://schemas.microsoft.com/office/drawing/2014/main" id="{C72A2826-7F77-449F-9559-9519129141EA}"/>
              </a:ext>
            </a:extLst>
          </p:cNvPr>
          <p:cNvSpPr/>
          <p:nvPr userDrawn="1"/>
        </p:nvSpPr>
        <p:spPr>
          <a:xfrm>
            <a:off x="362847" y="719716"/>
            <a:ext cx="7727252" cy="12487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FBC05635-1B13-473C-9483-A8D6CB5AE935}"/>
              </a:ext>
            </a:extLst>
          </p:cNvPr>
          <p:cNvGraphicFramePr>
            <a:graphicFrameLocks noGrp="1" noChangeAspect="1"/>
          </p:cNvGraphicFramePr>
          <p:nvPr userDrawn="1">
            <p:extLst>
              <p:ext uri="{D42A27DB-BD31-4B8C-83A1-F6EECF244321}">
                <p14:modId xmlns:p14="http://schemas.microsoft.com/office/powerpoint/2010/main" val="4037989040"/>
              </p:ext>
            </p:extLst>
          </p:nvPr>
        </p:nvGraphicFramePr>
        <p:xfrm>
          <a:off x="362847" y="357833"/>
          <a:ext cx="7727250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450">
                  <a:extLst>
                    <a:ext uri="{9D8B030D-6E8A-4147-A177-3AD203B41FA5}">
                      <a16:colId xmlns:a16="http://schemas.microsoft.com/office/drawing/2014/main" val="1163357633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2141691055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3301619047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2673784312"/>
                    </a:ext>
                  </a:extLst>
                </a:gridCol>
                <a:gridCol w="1545450">
                  <a:extLst>
                    <a:ext uri="{9D8B030D-6E8A-4147-A177-3AD203B41FA5}">
                      <a16:colId xmlns:a16="http://schemas.microsoft.com/office/drawing/2014/main" val="63865367"/>
                    </a:ext>
                  </a:extLst>
                </a:gridCol>
              </a:tblGrid>
              <a:tr h="374370"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Experience and expertise 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5737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3732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A333AA-9FD4-457F-80AA-1755EA4E6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2E98CC-3A8C-44E9-A046-62307BB6E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A071-919F-4161-B05A-E13E581965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1841" y="64565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2AE3204-DB0E-4682-A133-B8DF24F878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6302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9" r:id="rId2"/>
    <p:sldLayoutId id="2147483688" r:id="rId3"/>
    <p:sldLayoutId id="2147483674" r:id="rId4"/>
    <p:sldLayoutId id="2147483690" r:id="rId5"/>
    <p:sldLayoutId id="2147483676" r:id="rId6"/>
    <p:sldLayoutId id="2147483691" r:id="rId7"/>
    <p:sldLayoutId id="2147483678" r:id="rId8"/>
    <p:sldLayoutId id="2147483692" r:id="rId9"/>
    <p:sldLayoutId id="2147483685" r:id="rId10"/>
    <p:sldLayoutId id="2147483693" r:id="rId11"/>
    <p:sldLayoutId id="2147483686" r:id="rId12"/>
    <p:sldLayoutId id="2147483687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65696D"/>
                </a:solidFill>
                <a:latin typeface="Century Gothic" panose="020F0302020204030204"/>
              </a:rPr>
              <a:t>The Doctor Will Zoom You Now </a:t>
            </a:r>
            <a:endParaRPr lang="en-US" sz="1600" b="1" i="1" dirty="0">
              <a:latin typeface="+mj-lt"/>
              <a:ea typeface="Arial" charset="0"/>
              <a:cs typeface="Arial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76353" y="1449734"/>
            <a:ext cx="3867150" cy="473312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b="1" dirty="0">
                <a:latin typeface="Century Gothic" panose="020B0502020202020204" pitchFamily="34" charset="0"/>
                <a:cs typeface="Arial" charset="0"/>
              </a:rPr>
              <a:t>For Patients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Ask for a timeslot for when your remote consultation will take place. 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Let your health care provider know how you prefer to talk by phone, video or in-person. 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Find somewhere quiet and confidential and, if this isn’t possible or is tricky, make this clear when you are making your appointment. 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Start with a phone call if you’re not confident with video technology. 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Ask for help if you need it and, if possible, do a practice run with a friend. 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Take some time to prepare in advance, consider what you want to say and key questions you would like to ask.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Ask your health care provider to </a:t>
            </a:r>
            <a:r>
              <a:rPr lang="en-US" sz="1200" dirty="0" err="1">
                <a:latin typeface="Century Gothic" panose="020B0502020202020204" pitchFamily="34" charset="0"/>
              </a:rPr>
              <a:t>summarise</a:t>
            </a:r>
            <a:r>
              <a:rPr lang="en-US" sz="1200" dirty="0">
                <a:latin typeface="Century Gothic" panose="020B0502020202020204" pitchFamily="34" charset="0"/>
              </a:rPr>
              <a:t> the next steps at the end of the appointment.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Remote consultations can be useful for routine appointments or ongoing care with a health care practitioner.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Not all appointments are suitable for remote consultations, if you would like to see someone in-person please say so. 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762587" y="1445645"/>
            <a:ext cx="3867150" cy="473312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b="1" dirty="0">
                <a:latin typeface="Century Gothic" panose="020B0502020202020204" pitchFamily="34" charset="0"/>
                <a:cs typeface="Arial" charset="0"/>
              </a:rPr>
              <a:t>For Health and Care Professionals 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Provide a precise time window for appointments. 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Check that the person is in a confidential and safe place to have the phone or video call.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Understand the person’s level of confidence using technology and give people a choice of how to communicate.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Proactively check what the patient needs, clarify what is happening next and who is responsible for the next stages of care.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Slow down the pace of the consultation, demonstrate active listening.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Use the chat function in video calls to make the appointment more interactive, share links to information or </a:t>
            </a:r>
            <a:r>
              <a:rPr lang="en-US" sz="1200" dirty="0" err="1">
                <a:latin typeface="Century Gothic" panose="020B0502020202020204" pitchFamily="34" charset="0"/>
              </a:rPr>
              <a:t>summarise</a:t>
            </a:r>
            <a:r>
              <a:rPr lang="en-US" sz="1200" dirty="0">
                <a:latin typeface="Century Gothic" panose="020B0502020202020204" pitchFamily="34" charset="0"/>
              </a:rPr>
              <a:t> next steps.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Don’t ask people to provide information you already have access to. 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Give guidance about how the appointment will work, offer demonstrations, provide an opportunity for a test run/provide some training. 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latin typeface="Century Gothic" panose="020B0502020202020204" pitchFamily="34" charset="0"/>
              </a:rPr>
              <a:t>Seek feedback about peoples’ experiences and use this to improve the service. </a:t>
            </a:r>
          </a:p>
          <a:p>
            <a:endParaRPr lang="en-US" sz="1200" dirty="0">
              <a:latin typeface="Century Gothic" panose="020B0502020202020204" pitchFamily="34" charset="0"/>
            </a:endParaRPr>
          </a:p>
          <a:p>
            <a:endParaRPr lang="en-US" sz="1200" dirty="0">
              <a:latin typeface="Century Gothic" panose="020B0502020202020204" pitchFamily="34" charset="0"/>
            </a:endParaRPr>
          </a:p>
          <a:p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E3204-DB0E-4682-A133-B8DF24F878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C98DEF2-123D-4025-82F1-0DFF2539DD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>
                <a:latin typeface="Century Gothic" panose="020B0502020202020204" pitchFamily="34" charset="0"/>
              </a:rPr>
              <a:t>Top Tips for getting the most out of the virtual health and care experience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487168" y="6133834"/>
            <a:ext cx="4169664" cy="645345"/>
            <a:chOff x="360114" y="3015521"/>
            <a:chExt cx="6620039" cy="1179104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EFD"/>
                </a:clrFrom>
                <a:clrTo>
                  <a:srgbClr val="FFFEF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114" y="3423920"/>
              <a:ext cx="3090092" cy="77070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4155" y="3242421"/>
              <a:ext cx="1979315" cy="611788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3953" y="3015521"/>
              <a:ext cx="1346200" cy="10577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2981884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Traverse">
      <a:dk1>
        <a:srgbClr val="65696D"/>
      </a:dk1>
      <a:lt1>
        <a:sysClr val="window" lastClr="FFFFFF"/>
      </a:lt1>
      <a:dk2>
        <a:srgbClr val="65696D"/>
      </a:dk2>
      <a:lt2>
        <a:srgbClr val="E7E6E6"/>
      </a:lt2>
      <a:accent1>
        <a:srgbClr val="C42D2F"/>
      </a:accent1>
      <a:accent2>
        <a:srgbClr val="B43F56"/>
      </a:accent2>
      <a:accent3>
        <a:srgbClr val="A44D7A"/>
      </a:accent3>
      <a:accent4>
        <a:srgbClr val="925496"/>
      </a:accent4>
      <a:accent5>
        <a:srgbClr val="BFBFBF"/>
      </a:accent5>
      <a:accent6>
        <a:srgbClr val="A5A5A5"/>
      </a:accent6>
      <a:hlink>
        <a:srgbClr val="925496"/>
      </a:hlink>
      <a:folHlink>
        <a:srgbClr val="92549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oposal Template (thin footer).potx" id="{28FE758E-81EE-4F94-A2E2-1A20BB6026AB}" vid="{A06950E6-2C10-4BB8-9D40-0A63EA640AD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933823079ACD42A2FF556883B68177" ma:contentTypeVersion="13" ma:contentTypeDescription="Create a new document." ma:contentTypeScope="" ma:versionID="c479f74c0116550e9b66c71d3f56ce60">
  <xsd:schema xmlns:xsd="http://www.w3.org/2001/XMLSchema" xmlns:xs="http://www.w3.org/2001/XMLSchema" xmlns:p="http://schemas.microsoft.com/office/2006/metadata/properties" xmlns:ns3="e62c6a95-1f0d-4d47-b573-bb47f87f5688" xmlns:ns4="da350895-534d-40c6-978d-96180114d7e7" targetNamespace="http://schemas.microsoft.com/office/2006/metadata/properties" ma:root="true" ma:fieldsID="7fe92543a2723b3a6c400f558935fdbf" ns3:_="" ns4:_="">
    <xsd:import namespace="e62c6a95-1f0d-4d47-b573-bb47f87f5688"/>
    <xsd:import namespace="da350895-534d-40c6-978d-96180114d7e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2c6a95-1f0d-4d47-b573-bb47f87f56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350895-534d-40c6-978d-96180114d7e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A0B05B-43D2-4816-AB5F-AAF45A5D83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F72F170-359B-48F9-B8CF-67869061B9CF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da350895-534d-40c6-978d-96180114d7e7"/>
    <ds:schemaRef ds:uri="e62c6a95-1f0d-4d47-b573-bb47f87f568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6415A91-D5D2-43F3-928B-B4921C9FE0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2c6a95-1f0d-4d47-b573-bb47f87f5688"/>
    <ds:schemaRef ds:uri="da350895-534d-40c6-978d-96180114d7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Proposal Template (thin footer)</Template>
  <TotalTime>126</TotalTime>
  <Words>349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Custom Design</vt:lpstr>
      <vt:lpstr>The Doctor Will Zoom You Now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Doctor Will Zoom You Now</dc:title>
  <dc:creator>Louis Horsley</dc:creator>
  <cp:lastModifiedBy>sarah richards</cp:lastModifiedBy>
  <cp:revision>4</cp:revision>
  <dcterms:created xsi:type="dcterms:W3CDTF">2020-07-23T16:13:02Z</dcterms:created>
  <dcterms:modified xsi:type="dcterms:W3CDTF">2020-08-07T09:22:00Z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0x01010090933823079ACD42A2FF556883B68177</vt:lpwstr>
  </property>
  <property fmtid="{D5CDD505-2E9C-101B-9397-08002B2CF9AE}" pid="3" name="_dlc_DocIdItemGuid">
    <vt:lpwstr>940f4cb6-f2eb-4eaf-a942-d5e8b08cce06</vt:lpwstr>
  </property>
</Properties>
</file>