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8A867-3F18-40F6-B7E2-23C634F159A6}" v="1" dt="2020-07-27T15:50:52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3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FA612-59F0-4D14-BD08-5027B75D5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EF0FF-7D9B-4944-AF89-2A6CF319F5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1BB8-5C8D-4A6D-8400-01E4884C8C06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985B6-FF54-4536-9C01-F854A29A11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F622B-BA64-4F64-AC34-84EA876B88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F7F7-FDB7-4940-AFEF-0925505BF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9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1A8E-8B1C-4A1C-989C-3F56DD76C9E4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D5D2-C187-4E9F-ADA4-5608F342C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hyperlink" Target="http://www.traverse.co.uk/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hyperlink" Target="https://twitter.com/traversepeople" TargetMode="Externa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emf"/><Relationship Id="rId5" Type="http://schemas.openxmlformats.org/officeDocument/2006/relationships/hyperlink" Target="http://www.traverse.co.uk/" TargetMode="External"/><Relationship Id="rId10" Type="http://schemas.openxmlformats.org/officeDocument/2006/relationships/hyperlink" Target="https://twitter.com/traversepeople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image" Target="../media/image1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916365"/>
            <a:ext cx="7886700" cy="628617"/>
          </a:xfrm>
        </p:spPr>
        <p:txBody>
          <a:bodyPr anchor="b">
            <a:normAutofit/>
          </a:bodyPr>
          <a:lstStyle>
            <a:lvl1pPr>
              <a:defRPr lang="en-GB" sz="2000" b="1" i="1" kern="1200" dirty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94218"/>
            <a:ext cx="4959494" cy="395432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M_R Gradient area for widescreen powerpoint .jpg">
            <a:extLst>
              <a:ext uri="{FF2B5EF4-FFF2-40B4-BE49-F238E27FC236}">
                <a16:creationId xmlns:a16="http://schemas.microsoft.com/office/drawing/2014/main" id="{811A00A2-3A1E-4AF6-B0D5-2C83DE85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pic>
        <p:nvPicPr>
          <p:cNvPr id="8" name="Picture 7" descr="Traverse White .eps">
            <a:extLst>
              <a:ext uri="{FF2B5EF4-FFF2-40B4-BE49-F238E27FC236}">
                <a16:creationId xmlns:a16="http://schemas.microsoft.com/office/drawing/2014/main" id="{78D9B8D9-D45E-4E7D-AA20-27D34713FA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0069" y="1924576"/>
            <a:ext cx="1853931" cy="1275824"/>
          </a:xfrm>
          <a:prstGeom prst="rect">
            <a:avLst/>
          </a:prstGeom>
        </p:spPr>
      </p:pic>
      <p:sp>
        <p:nvSpPr>
          <p:cNvPr id="9" name="objec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E1A03F-BCF7-4426-AF7C-C2CD7185B208}"/>
              </a:ext>
            </a:extLst>
          </p:cNvPr>
          <p:cNvSpPr/>
          <p:nvPr userDrawn="1"/>
        </p:nvSpPr>
        <p:spPr>
          <a:xfrm>
            <a:off x="8510588" y="6422440"/>
            <a:ext cx="163499" cy="194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83350" y="5694218"/>
            <a:ext cx="2027238" cy="395287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8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8EC3CDF-B12D-43AB-91B9-02713DAAC9E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AAA39145-620E-4B2A-B350-738FCDC2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09" y="346210"/>
            <a:ext cx="7886700" cy="373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D98CF556-47B7-4400-8FC4-F4ABDD57EADC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BD8EE45-E664-4B20-9D1D-9F9B37557DF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8555868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Management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50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81D09E6-16C2-46E5-8F0E-300285850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id="{8873984D-C9F6-4514-9DC3-C93FAF969E83}"/>
              </a:ext>
            </a:extLst>
          </p:cNvPr>
          <p:cNvSpPr txBox="1"/>
          <p:nvPr userDrawn="1"/>
        </p:nvSpPr>
        <p:spPr>
          <a:xfrm>
            <a:off x="3452336" y="2590800"/>
            <a:ext cx="223932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4" dirty="0">
                <a:solidFill>
                  <a:srgbClr val="FFFFFF"/>
                </a:solidFill>
                <a:latin typeface="Arial"/>
                <a:cs typeface="Arial"/>
              </a:rPr>
              <a:t> you.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6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B36623A-6982-42C6-8B51-50A70387D04A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E0099A5A-DD36-45E5-B63C-D37E27C948DD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E5F51E1D-5A5E-450D-802B-5C00F4F9F3A6}"/>
              </a:ext>
            </a:extLst>
          </p:cNvPr>
          <p:cNvSpPr txBox="1"/>
          <p:nvPr userDrawn="1"/>
        </p:nvSpPr>
        <p:spPr>
          <a:xfrm>
            <a:off x="5849832" y="5734937"/>
            <a:ext cx="1309211" cy="336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3D7CED6D-1367-4082-96CE-33483C9C3819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3966BFA-66E0-4BA0-AB0C-A76B3E363E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1309E1F-ACCC-4F5E-BB9F-693268393A3D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6A79144-5417-478E-BBE9-B3CBC5972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3735566-B1B1-4BB9-BD2E-B2153B418EEE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6FA49517-3B64-4A8E-B008-2DA625EB44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5" name="object 25">
            <a:extLst>
              <a:ext uri="{FF2B5EF4-FFF2-40B4-BE49-F238E27FC236}">
                <a16:creationId xmlns:a16="http://schemas.microsoft.com/office/drawing/2014/main" id="{CCFE1A25-EFB4-4C11-902C-2517685FCD1B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9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9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751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5E8E341-24CB-429F-8909-FF3FCB1EA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BDA263-F857-442C-83D9-7ABD4A0A6E10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id="{913A9369-84F9-441B-849D-83EFBA212430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BE519F27-E8F4-47BE-BBF4-F236D6ECEA86}"/>
              </a:ext>
            </a:extLst>
          </p:cNvPr>
          <p:cNvSpPr txBox="1"/>
          <p:nvPr userDrawn="1"/>
        </p:nvSpPr>
        <p:spPr>
          <a:xfrm>
            <a:off x="5849832" y="5734937"/>
            <a:ext cx="1309211" cy="324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id="{DB3FA2A9-E296-4923-AB2A-A8E3D5602D41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62879726-5D87-4E9E-AA91-E58AE61222B1}"/>
              </a:ext>
            </a:extLst>
          </p:cNvPr>
          <p:cNvSpPr txBox="1"/>
          <p:nvPr userDrawn="1"/>
        </p:nvSpPr>
        <p:spPr>
          <a:xfrm>
            <a:off x="1978528" y="2667000"/>
            <a:ext cx="259936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30" name="Picture 29" descr="Traverse White .eps">
            <a:extLst>
              <a:ext uri="{FF2B5EF4-FFF2-40B4-BE49-F238E27FC236}">
                <a16:creationId xmlns:a16="http://schemas.microsoft.com/office/drawing/2014/main" id="{C28661DB-BDBC-465D-9A47-1F821973B4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549" y="2589783"/>
            <a:ext cx="1206066" cy="829981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6CBD61B9-29AB-4F00-AB9A-879786D9B4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F570A63-F454-4DE2-9FDC-45359CD26AA0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20419AF-02F0-4A02-8A75-412B37019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235BC5D-D1BA-4E3D-876D-72E4BCF6BD51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3268B10-1065-46A4-BFA0-CEBE40F80F9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6" name="object 25">
            <a:extLst>
              <a:ext uri="{FF2B5EF4-FFF2-40B4-BE49-F238E27FC236}">
                <a16:creationId xmlns:a16="http://schemas.microsoft.com/office/drawing/2014/main" id="{A96B1705-BF70-4DEB-927A-CD8A6129DBB3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64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owerpoint Rectangle bar M_R.jpg">
            <a:extLst>
              <a:ext uri="{FF2B5EF4-FFF2-40B4-BE49-F238E27FC236}">
                <a16:creationId xmlns:a16="http://schemas.microsoft.com/office/drawing/2014/main" id="{A26505DB-DE32-4821-82B7-A10D8F776E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70344"/>
            <a:ext cx="9144000" cy="30083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151" y="4730313"/>
            <a:ext cx="6607091" cy="443589"/>
          </a:xfrm>
        </p:spPr>
        <p:txBody>
          <a:bodyPr anchor="b">
            <a:normAutofit/>
          </a:bodyPr>
          <a:lstStyle>
            <a:lvl1pPr>
              <a:defRPr lang="en-GB" sz="2000" b="1" i="1" kern="1200" spc="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8151" y="5303411"/>
            <a:ext cx="4959494" cy="279040"/>
          </a:xfrm>
        </p:spPr>
        <p:txBody>
          <a:bodyPr>
            <a:noAutofit/>
          </a:bodyPr>
          <a:lstStyle>
            <a:lvl1pPr marL="0" indent="0">
              <a:buNone/>
              <a:defRPr lang="en-US" sz="1800" b="1" kern="1200" spc="-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66501" y="6231812"/>
            <a:ext cx="2027238" cy="359191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B19C2C3D-8599-4C05-BF8E-B9CB46E90D0B}"/>
              </a:ext>
            </a:extLst>
          </p:cNvPr>
          <p:cNvSpPr/>
          <p:nvPr userDrawn="1"/>
        </p:nvSpPr>
        <p:spPr>
          <a:xfrm>
            <a:off x="7993739" y="6270040"/>
            <a:ext cx="163830" cy="194945"/>
          </a:xfrm>
          <a:custGeom>
            <a:avLst/>
            <a:gdLst/>
            <a:ahLst/>
            <a:cxnLst/>
            <a:rect l="l" t="t" r="r" b="b"/>
            <a:pathLst>
              <a:path w="163829" h="194945">
                <a:moveTo>
                  <a:pt x="0" y="0"/>
                </a:moveTo>
                <a:lnTo>
                  <a:pt x="0" y="194754"/>
                </a:lnTo>
                <a:lnTo>
                  <a:pt x="49051" y="165544"/>
                </a:lnTo>
                <a:lnTo>
                  <a:pt x="16611" y="165544"/>
                </a:lnTo>
                <a:lnTo>
                  <a:pt x="16611" y="29209"/>
                </a:lnTo>
                <a:lnTo>
                  <a:pt x="49045" y="29209"/>
                </a:lnTo>
                <a:lnTo>
                  <a:pt x="0" y="0"/>
                </a:lnTo>
                <a:close/>
              </a:path>
              <a:path w="163829" h="194945">
                <a:moveTo>
                  <a:pt x="49045" y="29209"/>
                </a:moveTo>
                <a:lnTo>
                  <a:pt x="16611" y="29209"/>
                </a:lnTo>
                <a:lnTo>
                  <a:pt x="131051" y="97383"/>
                </a:lnTo>
                <a:lnTo>
                  <a:pt x="16611" y="165544"/>
                </a:lnTo>
                <a:lnTo>
                  <a:pt x="49051" y="165544"/>
                </a:lnTo>
                <a:lnTo>
                  <a:pt x="163512" y="97383"/>
                </a:lnTo>
                <a:lnTo>
                  <a:pt x="49045" y="29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 descr="Traverse White .eps">
            <a:extLst>
              <a:ext uri="{FF2B5EF4-FFF2-40B4-BE49-F238E27FC236}">
                <a16:creationId xmlns:a16="http://schemas.microsoft.com/office/drawing/2014/main" id="{3C93FA1E-2D19-4737-9D0C-13940851F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718750"/>
            <a:ext cx="1336948" cy="92005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293732-3A67-45E0-B06E-8A037AAA1F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8703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9D52-4360-407F-81C1-F11060489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114" y="372541"/>
            <a:ext cx="7886700" cy="319550"/>
          </a:xfrm>
        </p:spPr>
        <p:txBody>
          <a:bodyPr>
            <a:no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5EAE438-C5E9-4A69-B841-13D3AD6FC67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AFFA69A-BE94-48E7-B64A-FB89E389223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3DC87-3BF5-4233-9132-B56EB135F86D}"/>
              </a:ext>
            </a:extLst>
          </p:cNvPr>
          <p:cNvSpPr/>
          <p:nvPr userDrawn="1"/>
        </p:nvSpPr>
        <p:spPr>
          <a:xfrm>
            <a:off x="1114885" y="1516700"/>
            <a:ext cx="3978110" cy="57045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Requirement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160219-8D22-4244-B30E-E6EF7431B9EB}"/>
              </a:ext>
            </a:extLst>
          </p:cNvPr>
          <p:cNvSpPr/>
          <p:nvPr userDrawn="1"/>
        </p:nvSpPr>
        <p:spPr>
          <a:xfrm>
            <a:off x="1114885" y="2258999"/>
            <a:ext cx="3978110" cy="5704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35BA9E-DB17-4A32-BA98-A1EFF79D85A8}"/>
              </a:ext>
            </a:extLst>
          </p:cNvPr>
          <p:cNvSpPr/>
          <p:nvPr userDrawn="1"/>
        </p:nvSpPr>
        <p:spPr>
          <a:xfrm>
            <a:off x="1114883" y="3001298"/>
            <a:ext cx="3978111" cy="5704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Analysis and deliverables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D84CF-1435-4402-86EF-4807600EB98C}"/>
              </a:ext>
            </a:extLst>
          </p:cNvPr>
          <p:cNvSpPr/>
          <p:nvPr userDrawn="1"/>
        </p:nvSpPr>
        <p:spPr>
          <a:xfrm>
            <a:off x="1114884" y="3722667"/>
            <a:ext cx="3978110" cy="5704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Experience, expertise and project management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7DD9FB-E487-47B5-BE35-E9EBA20C3FD5}"/>
              </a:ext>
            </a:extLst>
          </p:cNvPr>
          <p:cNvSpPr/>
          <p:nvPr userDrawn="1"/>
        </p:nvSpPr>
        <p:spPr>
          <a:xfrm>
            <a:off x="1114884" y="4434919"/>
            <a:ext cx="3978110" cy="5704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Commercial offer - Value for money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A1173EA-8BD3-4689-9973-3CA438FD1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13363" y="1638300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B7EB3E6-6FD0-4156-9426-CE37127FC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13362" y="2362455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B83A337-FC43-4CEB-9137-8E139637C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21541" y="310510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7E7C840-F78A-4A63-8D4F-9473E0E01C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21541" y="3826123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5045805C-B91D-4F2B-8F0E-05439A8C6F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21541" y="454107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E6EDFBB-5032-4217-9691-5E568E12D135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Picture 30" descr="Powerpoint skinny bottom area.jpg">
            <a:extLst>
              <a:ext uri="{FF2B5EF4-FFF2-40B4-BE49-F238E27FC236}">
                <a16:creationId xmlns:a16="http://schemas.microsoft.com/office/drawing/2014/main" id="{9C6E239C-36C9-4500-91B9-25D25D6353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3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454E45-8A54-4C64-B5F2-7CDE32047FB4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2155E4-0A0A-40B3-ABB6-D218750264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C51BE2-0AE3-466D-951E-056AFB3FC5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21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06210C-AA35-4592-BE47-62A83ADE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47" y="381581"/>
            <a:ext cx="7886700" cy="314479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692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0092279-5880-4E61-9000-58C7E386E321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05959175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the Requirement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9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2C22-E65B-4DF2-8D12-B429E980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4849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5927E5C-85CF-46BC-B107-5A499E719B76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7ACC9453-90F2-4294-8A31-D97E1EA59031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59D2543-147D-4C49-994A-82FA118680FE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19205633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Methodology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8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0C3C4-BA80-4A46-94FE-75A6E9DD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6363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FD2DC06-CB5F-4FB3-ADE6-6AFD31651F9C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5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72A2826-7F77-449F-9559-9519129141EA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BC05635-1B13-473C-9483-A8D6CB5AE935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37989040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 and expertise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73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333AA-9FD4-457F-80AA-1755EA4E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E98CC-3A8C-44E9-A046-62307BB6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A071-919F-4161-B05A-E13E58196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2AE3204-DB0E-4682-A133-B8DF24F878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0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88" r:id="rId3"/>
    <p:sldLayoutId id="2147483674" r:id="rId4"/>
    <p:sldLayoutId id="2147483690" r:id="rId5"/>
    <p:sldLayoutId id="2147483676" r:id="rId6"/>
    <p:sldLayoutId id="2147483691" r:id="rId7"/>
    <p:sldLayoutId id="2147483678" r:id="rId8"/>
    <p:sldLayoutId id="2147483692" r:id="rId9"/>
    <p:sldLayoutId id="2147483685" r:id="rId10"/>
    <p:sldLayoutId id="2147483693" r:id="rId11"/>
    <p:sldLayoutId id="2147483686" r:id="rId12"/>
    <p:sldLayoutId id="214748368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65696D"/>
                </a:solidFill>
                <a:latin typeface="Century Gothic" panose="020F0302020204030204"/>
              </a:rPr>
              <a:t>The Doctor Will Zoom You Now </a:t>
            </a:r>
            <a:endParaRPr lang="en-US" sz="1600" b="1" i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76353" y="1449734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Patients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a timeslot for when your remote consultation will take place.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Let your health care provider know how you prefer to talk by phone, video or in-person.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Find somewhere quiet and confidential and, if this isn’t possible or is tricky, make this clear when you are making your appointment.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Start with a phone call if you’re not confident with video technology.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help if you need it and, if possible, do a practice run with a friend.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Take some time to prepare in advance, consider what you want to say and key questions you would like to ask.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your health care provider to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the next steps at the end of the appointment.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Remote consultations can be useful for routine appointments or ongoing care with a health care practitioner.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Not all appointments are suitable for remote consultations, if you would like to see someone in-person please say so. 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2587" y="1445645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Health and Care Professionals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Provide a precise time window for appointments.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Check that the person is in a confidential and safe place to have the phone or video call.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Understand the person’s level of confidence using technology and give people a choice of how to communicate.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Proactively check what the patient needs, clarify what is happening next and who is responsible for the next stages of care.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Slow down the pace of the consultation, demonstrate active listening.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Use the chat function in video calls to make the appointment more interactive, share links to information or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next steps.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Don’t ask people to provide information you already have access to.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Give guidance about how the appointment will work, offer demonstrations, provide an opportunity for a test run/provide some training.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Seek feedback about peoples’ experiences and use this to improve the service. 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98DEF2-123D-4025-82F1-0DFF2539D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Top Tips for getting the most out of the virtual health and care experience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87168" y="6133834"/>
            <a:ext cx="4169664" cy="645345"/>
            <a:chOff x="360114" y="3015521"/>
            <a:chExt cx="6620039" cy="11791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114" y="3423920"/>
              <a:ext cx="3090092" cy="77070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4155" y="3242421"/>
              <a:ext cx="1979315" cy="6117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53" y="3015521"/>
              <a:ext cx="1346200" cy="10577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8188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Traverse">
      <a:dk1>
        <a:srgbClr val="65696D"/>
      </a:dk1>
      <a:lt1>
        <a:sysClr val="window" lastClr="FFFFFF"/>
      </a:lt1>
      <a:dk2>
        <a:srgbClr val="65696D"/>
      </a:dk2>
      <a:lt2>
        <a:srgbClr val="E7E6E6"/>
      </a:lt2>
      <a:accent1>
        <a:srgbClr val="C42D2F"/>
      </a:accent1>
      <a:accent2>
        <a:srgbClr val="B43F56"/>
      </a:accent2>
      <a:accent3>
        <a:srgbClr val="A44D7A"/>
      </a:accent3>
      <a:accent4>
        <a:srgbClr val="925496"/>
      </a:accent4>
      <a:accent5>
        <a:srgbClr val="BFBFBF"/>
      </a:accent5>
      <a:accent6>
        <a:srgbClr val="A5A5A5"/>
      </a:accent6>
      <a:hlink>
        <a:srgbClr val="925496"/>
      </a:hlink>
      <a:folHlink>
        <a:srgbClr val="92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Template (thin footer).potx" id="{28FE758E-81EE-4F94-A2E2-1A20BB6026AB}" vid="{A06950E6-2C10-4BB8-9D40-0A63EA640A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933823079ACD42A2FF556883B68177" ma:contentTypeVersion="13" ma:contentTypeDescription="Create a new document." ma:contentTypeScope="" ma:versionID="c479f74c0116550e9b66c71d3f56ce60">
  <xsd:schema xmlns:xsd="http://www.w3.org/2001/XMLSchema" xmlns:xs="http://www.w3.org/2001/XMLSchema" xmlns:p="http://schemas.microsoft.com/office/2006/metadata/properties" xmlns:ns3="e62c6a95-1f0d-4d47-b573-bb47f87f5688" xmlns:ns4="da350895-534d-40c6-978d-96180114d7e7" targetNamespace="http://schemas.microsoft.com/office/2006/metadata/properties" ma:root="true" ma:fieldsID="7fe92543a2723b3a6c400f558935fdbf" ns3:_="" ns4:_="">
    <xsd:import namespace="e62c6a95-1f0d-4d47-b573-bb47f87f5688"/>
    <xsd:import namespace="da350895-534d-40c6-978d-96180114d7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c6a95-1f0d-4d47-b573-bb47f87f5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50895-534d-40c6-978d-96180114d7e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0B05B-43D2-4816-AB5F-AAF45A5D83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72F170-359B-48F9-B8CF-67869061B9C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a350895-534d-40c6-978d-96180114d7e7"/>
    <ds:schemaRef ds:uri="e62c6a95-1f0d-4d47-b573-bb47f87f56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415A91-D5D2-43F3-928B-B4921C9FE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c6a95-1f0d-4d47-b573-bb47f87f5688"/>
    <ds:schemaRef ds:uri="da350895-534d-40c6-978d-96180114d7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Proposal Template (thin footer)</Template>
  <TotalTime>126</TotalTime>
  <Words>349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Custom Design</vt:lpstr>
      <vt:lpstr>The Doctor Will Zoom You Now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Doctor Will Zoom You Now</dc:title>
  <dc:creator>Louis Horsley</dc:creator>
  <cp:lastModifiedBy>sarah richards</cp:lastModifiedBy>
  <cp:revision>4</cp:revision>
  <dcterms:created xsi:type="dcterms:W3CDTF">2020-07-23T16:13:02Z</dcterms:created>
  <dcterms:modified xsi:type="dcterms:W3CDTF">2020-08-07T09:22:00Z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0x01010090933823079ACD42A2FF556883B68177</vt:lpwstr>
  </property>
  <property fmtid="{D5CDD505-2E9C-101B-9397-08002B2CF9AE}" pid="3" name="_dlc_DocIdItemGuid">
    <vt:lpwstr>940f4cb6-f2eb-4eaf-a942-d5e8b08cce06</vt:lpwstr>
  </property>
</Properties>
</file>